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421" r:id="rId3"/>
    <p:sldId id="269" r:id="rId4"/>
    <p:sldId id="256" r:id="rId5"/>
    <p:sldId id="257" r:id="rId6"/>
    <p:sldId id="267" r:id="rId7"/>
    <p:sldId id="259" r:id="rId8"/>
    <p:sldId id="260" r:id="rId9"/>
    <p:sldId id="261" r:id="rId10"/>
    <p:sldId id="262" r:id="rId11"/>
    <p:sldId id="263" r:id="rId12"/>
    <p:sldId id="264" r:id="rId13"/>
    <p:sldId id="268" r:id="rId14"/>
    <p:sldId id="265" r:id="rId15"/>
    <p:sldId id="258" r:id="rId16"/>
    <p:sldId id="266" r:id="rId17"/>
    <p:sldId id="292" r:id="rId18"/>
    <p:sldId id="293" r:id="rId19"/>
    <p:sldId id="270" r:id="rId20"/>
    <p:sldId id="271" r:id="rId21"/>
    <p:sldId id="273" r:id="rId22"/>
    <p:sldId id="275" r:id="rId23"/>
    <p:sldId id="277" r:id="rId24"/>
    <p:sldId id="279" r:id="rId25"/>
    <p:sldId id="281" r:id="rId26"/>
    <p:sldId id="283" r:id="rId27"/>
    <p:sldId id="285" r:id="rId28"/>
    <p:sldId id="287" r:id="rId29"/>
    <p:sldId id="289" r:id="rId30"/>
    <p:sldId id="294" r:id="rId31"/>
    <p:sldId id="272" r:id="rId32"/>
    <p:sldId id="274" r:id="rId33"/>
    <p:sldId id="276" r:id="rId34"/>
    <p:sldId id="278" r:id="rId35"/>
    <p:sldId id="280" r:id="rId36"/>
    <p:sldId id="282" r:id="rId37"/>
    <p:sldId id="284" r:id="rId38"/>
    <p:sldId id="286" r:id="rId39"/>
    <p:sldId id="288" r:id="rId40"/>
    <p:sldId id="290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291" r:id="rId66"/>
    <p:sldId id="319" r:id="rId67"/>
    <p:sldId id="320" r:id="rId68"/>
    <p:sldId id="321" r:id="rId69"/>
    <p:sldId id="322" r:id="rId70"/>
    <p:sldId id="323" r:id="rId71"/>
    <p:sldId id="324" r:id="rId72"/>
    <p:sldId id="325" r:id="rId73"/>
    <p:sldId id="326" r:id="rId74"/>
    <p:sldId id="327" r:id="rId75"/>
    <p:sldId id="328" r:id="rId76"/>
    <p:sldId id="329" r:id="rId77"/>
    <p:sldId id="330" r:id="rId78"/>
    <p:sldId id="331" r:id="rId79"/>
    <p:sldId id="332" r:id="rId80"/>
    <p:sldId id="333" r:id="rId81"/>
    <p:sldId id="334" r:id="rId82"/>
    <p:sldId id="335" r:id="rId83"/>
    <p:sldId id="336" r:id="rId84"/>
    <p:sldId id="337" r:id="rId85"/>
    <p:sldId id="338" r:id="rId86"/>
    <p:sldId id="339" r:id="rId87"/>
    <p:sldId id="340" r:id="rId88"/>
    <p:sldId id="341" r:id="rId89"/>
    <p:sldId id="342" r:id="rId90"/>
    <p:sldId id="343" r:id="rId91"/>
    <p:sldId id="344" r:id="rId92"/>
    <p:sldId id="345" r:id="rId93"/>
    <p:sldId id="346" r:id="rId94"/>
    <p:sldId id="347" r:id="rId95"/>
    <p:sldId id="348" r:id="rId96"/>
    <p:sldId id="349" r:id="rId97"/>
    <p:sldId id="350" r:id="rId98"/>
    <p:sldId id="351" r:id="rId99"/>
    <p:sldId id="352" r:id="rId100"/>
    <p:sldId id="353" r:id="rId101"/>
    <p:sldId id="354" r:id="rId102"/>
    <p:sldId id="355" r:id="rId103"/>
    <p:sldId id="356" r:id="rId104"/>
    <p:sldId id="357" r:id="rId105"/>
    <p:sldId id="358" r:id="rId106"/>
    <p:sldId id="359" r:id="rId107"/>
    <p:sldId id="360" r:id="rId108"/>
    <p:sldId id="361" r:id="rId109"/>
    <p:sldId id="362" r:id="rId110"/>
    <p:sldId id="363" r:id="rId111"/>
    <p:sldId id="364" r:id="rId112"/>
    <p:sldId id="365" r:id="rId113"/>
    <p:sldId id="366" r:id="rId114"/>
    <p:sldId id="367" r:id="rId115"/>
    <p:sldId id="368" r:id="rId116"/>
    <p:sldId id="369" r:id="rId117"/>
    <p:sldId id="370" r:id="rId118"/>
    <p:sldId id="371" r:id="rId119"/>
    <p:sldId id="372" r:id="rId120"/>
    <p:sldId id="373" r:id="rId121"/>
    <p:sldId id="374" r:id="rId122"/>
    <p:sldId id="375" r:id="rId123"/>
    <p:sldId id="376" r:id="rId124"/>
    <p:sldId id="377" r:id="rId125"/>
    <p:sldId id="378" r:id="rId126"/>
    <p:sldId id="379" r:id="rId127"/>
    <p:sldId id="380" r:id="rId128"/>
    <p:sldId id="381" r:id="rId129"/>
    <p:sldId id="382" r:id="rId130"/>
    <p:sldId id="383" r:id="rId131"/>
    <p:sldId id="384" r:id="rId132"/>
    <p:sldId id="385" r:id="rId133"/>
    <p:sldId id="386" r:id="rId134"/>
    <p:sldId id="387" r:id="rId135"/>
    <p:sldId id="388" r:id="rId136"/>
    <p:sldId id="389" r:id="rId137"/>
    <p:sldId id="390" r:id="rId138"/>
    <p:sldId id="391" r:id="rId139"/>
    <p:sldId id="392" r:id="rId140"/>
    <p:sldId id="393" r:id="rId141"/>
    <p:sldId id="394" r:id="rId142"/>
    <p:sldId id="395" r:id="rId143"/>
    <p:sldId id="396" r:id="rId144"/>
    <p:sldId id="397" r:id="rId145"/>
    <p:sldId id="398" r:id="rId146"/>
    <p:sldId id="399" r:id="rId147"/>
    <p:sldId id="400" r:id="rId148"/>
    <p:sldId id="401" r:id="rId149"/>
    <p:sldId id="402" r:id="rId150"/>
    <p:sldId id="403" r:id="rId151"/>
    <p:sldId id="404" r:id="rId152"/>
    <p:sldId id="405" r:id="rId153"/>
    <p:sldId id="406" r:id="rId154"/>
    <p:sldId id="407" r:id="rId155"/>
    <p:sldId id="408" r:id="rId156"/>
    <p:sldId id="409" r:id="rId157"/>
    <p:sldId id="410" r:id="rId158"/>
    <p:sldId id="411" r:id="rId159"/>
    <p:sldId id="412" r:id="rId160"/>
    <p:sldId id="413" r:id="rId161"/>
    <p:sldId id="414" r:id="rId162"/>
    <p:sldId id="422" r:id="rId163"/>
    <p:sldId id="415" r:id="rId164"/>
    <p:sldId id="416" r:id="rId165"/>
    <p:sldId id="417" r:id="rId166"/>
    <p:sldId id="418" r:id="rId167"/>
    <p:sldId id="419" r:id="rId168"/>
    <p:sldId id="420" r:id="rId16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0DC326E-2751-4CE2-BC6A-A7B2AAEBC2A7}" v="226" dt="2021-03-25T13:52:18.54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38" autoAdjust="0"/>
    <p:restoredTop sz="94660"/>
  </p:normalViewPr>
  <p:slideViewPr>
    <p:cSldViewPr snapToGrid="0">
      <p:cViewPr varScale="1">
        <p:scale>
          <a:sx n="69" d="100"/>
          <a:sy n="69" d="100"/>
        </p:scale>
        <p:origin x="58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38" Type="http://schemas.openxmlformats.org/officeDocument/2006/relationships/slide" Target="slides/slide136.xml"/><Relationship Id="rId154" Type="http://schemas.openxmlformats.org/officeDocument/2006/relationships/slide" Target="slides/slide152.xml"/><Relationship Id="rId159" Type="http://schemas.openxmlformats.org/officeDocument/2006/relationships/slide" Target="slides/slide157.xml"/><Relationship Id="rId170" Type="http://schemas.openxmlformats.org/officeDocument/2006/relationships/presProps" Target="presProps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slide" Target="slides/slide126.xml"/><Relationship Id="rId144" Type="http://schemas.openxmlformats.org/officeDocument/2006/relationships/slide" Target="slides/slide142.xml"/><Relationship Id="rId149" Type="http://schemas.openxmlformats.org/officeDocument/2006/relationships/slide" Target="slides/slide147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60" Type="http://schemas.openxmlformats.org/officeDocument/2006/relationships/slide" Target="slides/slide158.xml"/><Relationship Id="rId165" Type="http://schemas.openxmlformats.org/officeDocument/2006/relationships/slide" Target="slides/slide16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34" Type="http://schemas.openxmlformats.org/officeDocument/2006/relationships/slide" Target="slides/slide132.xml"/><Relationship Id="rId139" Type="http://schemas.openxmlformats.org/officeDocument/2006/relationships/slide" Target="slides/slide13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50" Type="http://schemas.openxmlformats.org/officeDocument/2006/relationships/slide" Target="slides/slide148.xml"/><Relationship Id="rId155" Type="http://schemas.openxmlformats.org/officeDocument/2006/relationships/slide" Target="slides/slide153.xml"/><Relationship Id="rId171" Type="http://schemas.openxmlformats.org/officeDocument/2006/relationships/viewProps" Target="viewProps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45" Type="http://schemas.openxmlformats.org/officeDocument/2006/relationships/slide" Target="slides/slide143.xml"/><Relationship Id="rId161" Type="http://schemas.openxmlformats.org/officeDocument/2006/relationships/slide" Target="slides/slide159.xml"/><Relationship Id="rId166" Type="http://schemas.openxmlformats.org/officeDocument/2006/relationships/slide" Target="slides/slide16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43" Type="http://schemas.openxmlformats.org/officeDocument/2006/relationships/slide" Target="slides/slide141.xml"/><Relationship Id="rId148" Type="http://schemas.openxmlformats.org/officeDocument/2006/relationships/slide" Target="slides/slide146.xml"/><Relationship Id="rId151" Type="http://schemas.openxmlformats.org/officeDocument/2006/relationships/slide" Target="slides/slide149.xml"/><Relationship Id="rId156" Type="http://schemas.openxmlformats.org/officeDocument/2006/relationships/slide" Target="slides/slide154.xml"/><Relationship Id="rId164" Type="http://schemas.openxmlformats.org/officeDocument/2006/relationships/slide" Target="slides/slide162.xml"/><Relationship Id="rId169" Type="http://schemas.openxmlformats.org/officeDocument/2006/relationships/slide" Target="slides/slide16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72" Type="http://schemas.openxmlformats.org/officeDocument/2006/relationships/theme" Target="theme/theme1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slide" Target="slides/slide139.xml"/><Relationship Id="rId146" Type="http://schemas.openxmlformats.org/officeDocument/2006/relationships/slide" Target="slides/slide144.xml"/><Relationship Id="rId167" Type="http://schemas.openxmlformats.org/officeDocument/2006/relationships/slide" Target="slides/slide165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162" Type="http://schemas.openxmlformats.org/officeDocument/2006/relationships/slide" Target="slides/slide16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157" Type="http://schemas.openxmlformats.org/officeDocument/2006/relationships/slide" Target="slides/slide15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52" Type="http://schemas.openxmlformats.org/officeDocument/2006/relationships/slide" Target="slides/slide150.xml"/><Relationship Id="rId173" Type="http://schemas.openxmlformats.org/officeDocument/2006/relationships/tableStyles" Target="tableStyle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168" Type="http://schemas.openxmlformats.org/officeDocument/2006/relationships/slide" Target="slides/slide166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163" Type="http://schemas.openxmlformats.org/officeDocument/2006/relationships/slide" Target="slides/slide161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158" Type="http://schemas.openxmlformats.org/officeDocument/2006/relationships/slide" Target="slides/slide156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3" Type="http://schemas.openxmlformats.org/officeDocument/2006/relationships/slide" Target="slides/slide151.xml"/><Relationship Id="rId174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4ECC9-DE3F-4103-8A48-6E970A31A5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205381-0216-4F39-ACA5-D9F989C302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3E2958-A623-4AEE-8B5C-51389B64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FCE65-DCAC-442D-89C4-8D8243AF3413}" type="datetimeFigureOut">
              <a:rPr lang="en-GB" smtClean="0"/>
              <a:t>26/03/2021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5FB911-10DB-4801-A04D-1FF6B74327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1FA14F-054D-4CF6-8EE3-3D825B76A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3BA5D-9CC9-438E-8F1B-B03D64F95D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4476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2ACB4-6A92-4E0A-BC6A-A735D619B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5B4BFB-BFA6-47F1-A13F-C9E17A1BDF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E3EB0E-1191-4844-9369-2E7A4A6E3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FCE65-DCAC-442D-89C4-8D8243AF3413}" type="datetimeFigureOut">
              <a:rPr lang="en-GB" smtClean="0"/>
              <a:t>26/03/2021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5C877F-B1E7-4343-AFFB-D8B551C9C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76C7BF-184B-46C4-B331-8A319F977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3BA5D-9CC9-438E-8F1B-B03D64F95D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6325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A9B281E-F3BE-448F-AFB7-169F60F3B5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55C34C-28C3-4384-B2C1-9136417B0E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04CD86-F627-4C76-938B-9DB1C9074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FCE65-DCAC-442D-89C4-8D8243AF3413}" type="datetimeFigureOut">
              <a:rPr lang="en-GB" smtClean="0"/>
              <a:t>26/03/2021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9230EB-D7FF-4DE7-AF0D-75F46C157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87FDC9-0927-47D9-8823-FB57355B7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3BA5D-9CC9-438E-8F1B-B03D64F95D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88133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00AF6-99D2-409F-A118-537BA7F06565}" type="datetimeFigureOut">
              <a:rPr lang="en-GB" smtClean="0"/>
              <a:t>26/03/2021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5BF5B-F55C-4978-8F98-747645D819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55320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00AF6-99D2-409F-A118-537BA7F06565}" type="datetimeFigureOut">
              <a:rPr lang="en-GB" smtClean="0"/>
              <a:t>26/03/2021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5BF5B-F55C-4978-8F98-747645D819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24803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00AF6-99D2-409F-A118-537BA7F06565}" type="datetimeFigureOut">
              <a:rPr lang="en-GB" smtClean="0"/>
              <a:t>26/03/2021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5BF5B-F55C-4978-8F98-747645D819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90832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00AF6-99D2-409F-A118-537BA7F06565}" type="datetimeFigureOut">
              <a:rPr lang="en-GB" smtClean="0"/>
              <a:t>26/03/2021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5BF5B-F55C-4978-8F98-747645D819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95318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00AF6-99D2-409F-A118-537BA7F06565}" type="datetimeFigureOut">
              <a:rPr lang="en-GB" smtClean="0"/>
              <a:t>26/03/2021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5BF5B-F55C-4978-8F98-747645D819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64068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00AF6-99D2-409F-A118-537BA7F06565}" type="datetimeFigureOut">
              <a:rPr lang="en-GB" smtClean="0"/>
              <a:t>26/03/2021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5BF5B-F55C-4978-8F98-747645D819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45932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00AF6-99D2-409F-A118-537BA7F06565}" type="datetimeFigureOut">
              <a:rPr lang="en-GB" smtClean="0"/>
              <a:t>26/03/2021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5BF5B-F55C-4978-8F98-747645D819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56627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00AF6-99D2-409F-A118-537BA7F06565}" type="datetimeFigureOut">
              <a:rPr lang="en-GB" smtClean="0"/>
              <a:t>26/03/2021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5BF5B-F55C-4978-8F98-747645D819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3863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F462F-8F71-4AA7-91B0-57107FAED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25894C-A866-48D7-B697-778AEE3B52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7F4148-6314-4C21-9171-ED477F110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FCE65-DCAC-442D-89C4-8D8243AF3413}" type="datetimeFigureOut">
              <a:rPr lang="en-GB" smtClean="0"/>
              <a:t>26/03/2021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D63112-28D1-4450-95F5-3CE63BAF0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62F173-00AE-45A9-A491-53093520A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3BA5D-9CC9-438E-8F1B-B03D64F95D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30937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00AF6-99D2-409F-A118-537BA7F06565}" type="datetimeFigureOut">
              <a:rPr lang="en-GB" smtClean="0"/>
              <a:t>26/03/2021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5BF5B-F55C-4978-8F98-747645D819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60545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00AF6-99D2-409F-A118-537BA7F06565}" type="datetimeFigureOut">
              <a:rPr lang="en-GB" smtClean="0"/>
              <a:t>26/03/2021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5BF5B-F55C-4978-8F98-747645D819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62006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00AF6-99D2-409F-A118-537BA7F06565}" type="datetimeFigureOut">
              <a:rPr lang="en-GB" smtClean="0"/>
              <a:t>26/03/2021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5BF5B-F55C-4978-8F98-747645D819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888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67628-9264-4D43-A053-2D0F2AA03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23C16C-E324-4B2A-BAD1-6E8092C9B0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B48D73-AA44-4CC5-998C-3ECDD76F4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FCE65-DCAC-442D-89C4-8D8243AF3413}" type="datetimeFigureOut">
              <a:rPr lang="en-GB" smtClean="0"/>
              <a:t>26/03/2021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02A772-B91A-40E2-83C8-18327A4DD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7461C4-3F44-4C8A-8164-F0B64B4EB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3BA5D-9CC9-438E-8F1B-B03D64F95D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05411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C5BC8-8923-4880-B291-8EEB078FD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6DB11D-1BE2-4197-A453-D909E646AA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8A6D43-F161-47F8-8657-EA2F57DD5E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420980-8E41-4ABB-923D-F40AD1864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FCE65-DCAC-442D-89C4-8D8243AF3413}" type="datetimeFigureOut">
              <a:rPr lang="en-GB" smtClean="0"/>
              <a:t>26/03/2021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8CCF47-520B-4774-8D05-F40361AAE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274089-8791-4500-AFF3-F5BAF6DF5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3BA5D-9CC9-438E-8F1B-B03D64F95D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204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9ACD4-40CC-4C21-99EC-D3A01619C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7F11D1-3E55-4B99-86DD-06CE040002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516C9F-C6A8-4074-82A0-2ED8E52B39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1FB35B-E343-4E30-9D00-DB259B7C11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B74D73-E95C-4E03-8804-618B8E5DFC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E16BBF-603B-4AF8-900D-4F0F55E03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FCE65-DCAC-442D-89C4-8D8243AF3413}" type="datetimeFigureOut">
              <a:rPr lang="en-GB" smtClean="0"/>
              <a:t>26/03/2021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86BA8F-9735-407D-9316-BABC51510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31BAC1-FFD7-4D9F-A8E6-568CF0FF3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3BA5D-9CC9-438E-8F1B-B03D64F95D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7925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00260-0282-47BE-8298-B97704724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B5836A-2FB9-4786-83D9-F8C67E856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FCE65-DCAC-442D-89C4-8D8243AF3413}" type="datetimeFigureOut">
              <a:rPr lang="en-GB" smtClean="0"/>
              <a:t>26/03/2021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1B934F-61D2-4591-A466-988E545AE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F89B30-EA27-456C-984B-03E389072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3BA5D-9CC9-438E-8F1B-B03D64F95D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1730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30B24C-ECED-477B-B160-8298CAEE8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FCE65-DCAC-442D-89C4-8D8243AF3413}" type="datetimeFigureOut">
              <a:rPr lang="en-GB" smtClean="0"/>
              <a:t>26/03/2021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67FBA8-4F23-42C1-A774-1DF2B879BC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F71248-DFCD-4C21-A645-0A3E0E8DB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3BA5D-9CC9-438E-8F1B-B03D64F95D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09714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64363-82B0-4779-BDD5-1B26CE783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71768F-DA86-4CE8-80C2-F773CBBD10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6A64C2-11CE-4985-B7DC-62B4242F9F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EE62BB-88EC-4829-9EBE-B9DA01920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FCE65-DCAC-442D-89C4-8D8243AF3413}" type="datetimeFigureOut">
              <a:rPr lang="en-GB" smtClean="0"/>
              <a:t>26/03/2021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2D67DD-FE0A-4F34-9E2E-D3E98046B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2AEE57-4505-4446-8E54-08B2DFAF1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3BA5D-9CC9-438E-8F1B-B03D64F95D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2483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3D482-AF0F-48D2-8C6E-DA620D109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613775-CA2F-443C-8B6F-4B867E0FEC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05BB60-E128-4DB2-A565-4FB36670F0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C1BBE9-DDDC-483C-A64B-16B1B8BCA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FCE65-DCAC-442D-89C4-8D8243AF3413}" type="datetimeFigureOut">
              <a:rPr lang="en-GB" smtClean="0"/>
              <a:t>26/03/2021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82A1A3-EF80-470A-9D7A-82F7D7E46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8AD321-1B73-4D86-84AC-A74C3826F3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3BA5D-9CC9-438E-8F1B-B03D64F95D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5593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401F93-5E91-4771-961A-4080279D9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D52F04-A432-43F3-AD92-EEBDF7AF9F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8C48F2-EAC0-4F25-8163-6D19CBFFA0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FCE65-DCAC-442D-89C4-8D8243AF3413}" type="datetimeFigureOut">
              <a:rPr lang="en-GB" smtClean="0"/>
              <a:t>26/03/2021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8AFC92-07EB-4E08-9B3B-F64E96E0C7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6E2375-3E18-40ED-8229-6D3091015D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F3BA5D-9CC9-438E-8F1B-B03D64F95D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1220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000AF6-99D2-409F-A118-537BA7F06565}" type="datetimeFigureOut">
              <a:rPr lang="en-GB" smtClean="0"/>
              <a:t>26/03/2021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B5BF5B-F55C-4978-8F98-747645D819F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98861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6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jpeg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microsoft.com/office/2007/relationships/hdphoto" Target="../media/hdphoto4.wdp"/><Relationship Id="rId4" Type="http://schemas.openxmlformats.org/officeDocument/2006/relationships/image" Target="../media/image37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C504BEE4-F80D-45D7-A05D-E0196FE260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617882"/>
            <a:ext cx="5622235" cy="56222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4570673-6D43-45CC-9265-B32124638CEF}"/>
              </a:ext>
            </a:extLst>
          </p:cNvPr>
          <p:cNvSpPr txBox="1"/>
          <p:nvPr/>
        </p:nvSpPr>
        <p:spPr>
          <a:xfrm>
            <a:off x="381000" y="458956"/>
            <a:ext cx="5622236" cy="594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  <a:effectLst/>
                <a:latin typeface="Agency FB" panose="020B0503020202020204" pitchFamily="34" charset="0"/>
                <a:ea typeface="Calibri" panose="020F0502020204030204" pitchFamily="34" charset="0"/>
              </a:rPr>
              <a:t>IN  ASSOCIATION  WITH</a:t>
            </a:r>
          </a:p>
          <a:p>
            <a:pPr algn="ctr"/>
            <a:r>
              <a:rPr lang="en-GB" sz="8800" b="1" dirty="0">
                <a:solidFill>
                  <a:srgbClr val="00B050"/>
                </a:solidFill>
                <a:effectLst/>
                <a:latin typeface="Agency FB" panose="020B0503020202020204" pitchFamily="34" charset="0"/>
                <a:ea typeface="Calibri" panose="020F0502020204030204" pitchFamily="34" charset="0"/>
              </a:rPr>
              <a:t>CELTIC  FC</a:t>
            </a:r>
          </a:p>
          <a:p>
            <a:pPr algn="ctr"/>
            <a:r>
              <a:rPr lang="en-GB" sz="8800" b="1" dirty="0">
                <a:solidFill>
                  <a:srgbClr val="00B050"/>
                </a:solidFill>
                <a:effectLst/>
                <a:latin typeface="Agency FB" panose="020B0503020202020204" pitchFamily="34" charset="0"/>
                <a:ea typeface="Calibri" panose="020F0502020204030204" pitchFamily="34" charset="0"/>
              </a:rPr>
              <a:t>FOUNDATION</a:t>
            </a:r>
          </a:p>
          <a:p>
            <a:pPr algn="ctr"/>
            <a:r>
              <a:rPr lang="en-GB" sz="8800" b="1" dirty="0">
                <a:solidFill>
                  <a:srgbClr val="FFFF00"/>
                </a:solidFill>
                <a:effectLst/>
                <a:latin typeface="Agency FB" panose="020B0503020202020204" pitchFamily="34" charset="0"/>
                <a:ea typeface="Calibri" panose="020F0502020204030204" pitchFamily="34" charset="0"/>
              </a:rPr>
              <a:t>SUPPORTERS’</a:t>
            </a:r>
          </a:p>
          <a:p>
            <a:pPr algn="ctr"/>
            <a:r>
              <a:rPr lang="en-GB" sz="8800" b="1" dirty="0">
                <a:solidFill>
                  <a:srgbClr val="FFFF00"/>
                </a:solidFill>
                <a:effectLst/>
                <a:latin typeface="Agency FB" panose="020B0503020202020204" pitchFamily="34" charset="0"/>
                <a:ea typeface="Calibri" panose="020F0502020204030204" pitchFamily="34" charset="0"/>
              </a:rPr>
              <a:t>COMMITTEE</a:t>
            </a:r>
            <a:endParaRPr lang="en-GB" sz="8800" b="1" dirty="0">
              <a:solidFill>
                <a:srgbClr val="FFFF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7600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E6D1852A-B54B-419D-94B6-A00721A8B5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39" t="25624" r="39050" b="47827"/>
          <a:stretch/>
        </p:blipFill>
        <p:spPr>
          <a:xfrm>
            <a:off x="2418077" y="716128"/>
            <a:ext cx="1430023" cy="5425741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5226B5B5-967B-4294-8EFA-DE93286346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" t="-1727" r="2205" b="-777"/>
          <a:stretch/>
        </p:blipFill>
        <p:spPr>
          <a:xfrm>
            <a:off x="6096000" y="240600"/>
            <a:ext cx="4774339" cy="6376799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DEB827A1-FEA6-4792-A9F5-B132B36F0E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60000" cy="1260000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823DB387-054A-460E-BFB1-6E4B61C10F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2000" y="0"/>
            <a:ext cx="1260000" cy="1260000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CB55B5D8-CF1A-4F86-8893-8C50AFB7B563}"/>
              </a:ext>
            </a:extLst>
          </p:cNvPr>
          <p:cNvSpPr txBox="1">
            <a:spLocks/>
          </p:cNvSpPr>
          <p:nvPr/>
        </p:nvSpPr>
        <p:spPr>
          <a:xfrm>
            <a:off x="10112453" y="5894210"/>
            <a:ext cx="2079547" cy="96379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6000" dirty="0">
                <a:solidFill>
                  <a:srgbClr val="00B050"/>
                </a:solidFill>
                <a:latin typeface="Agency FB" panose="020B0503020202020204" pitchFamily="34" charset="0"/>
              </a:rPr>
              <a:t>2 points</a:t>
            </a:r>
          </a:p>
        </p:txBody>
      </p:sp>
    </p:spTree>
    <p:extLst>
      <p:ext uri="{BB962C8B-B14F-4D97-AF65-F5344CB8AC3E}">
        <p14:creationId xmlns:p14="http://schemas.microsoft.com/office/powerpoint/2010/main" val="4145280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D3E30-4FC6-42D6-8184-3C68D2166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GB" dirty="0">
                <a:latin typeface="Agency FB" panose="020B0503020202020204" pitchFamily="34" charset="0"/>
              </a:rPr>
              <a:t>10. 	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7D7F276-F097-4704-8FCB-93BECD01A5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419" t="13778" r="6508" b="7647"/>
          <a:stretch/>
        </p:blipFill>
        <p:spPr>
          <a:xfrm>
            <a:off x="579077" y="1060174"/>
            <a:ext cx="11033846" cy="5797826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1A38EF8C-BCB7-49D1-86BF-14A59224A7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66191" cy="1166191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0E0A503B-BF50-4321-B7B6-5FB542A9E5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808" y="0"/>
            <a:ext cx="1166191" cy="116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62932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947EA3D1-7CAD-4689-A6F0-F84147724C29}"/>
              </a:ext>
            </a:extLst>
          </p:cNvPr>
          <p:cNvSpPr txBox="1">
            <a:spLocks/>
          </p:cNvSpPr>
          <p:nvPr/>
        </p:nvSpPr>
        <p:spPr>
          <a:xfrm>
            <a:off x="1378225" y="2186462"/>
            <a:ext cx="9435548" cy="39322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ANSWERS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ROUND 5</a:t>
            </a:r>
            <a:endParaRPr kumimoji="0" lang="en-GB" sz="1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gency FB" panose="020B0503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0375D3A0-D6E9-425F-A3AE-22D27B617D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000" y="-53008"/>
            <a:ext cx="252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592141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0EC47-D7D3-4989-B724-BC6B36D00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0"/>
            <a:ext cx="10515600" cy="1325563"/>
          </a:xfrm>
        </p:spPr>
        <p:txBody>
          <a:bodyPr/>
          <a:lstStyle/>
          <a:p>
            <a:pPr algn="ctr"/>
            <a:r>
              <a:rPr lang="en-GB" dirty="0">
                <a:latin typeface="Agency FB" panose="020B0503020202020204" pitchFamily="34" charset="0"/>
              </a:rPr>
              <a:t>1. 	 </a:t>
            </a:r>
            <a:r>
              <a:rPr lang="en-GB" dirty="0">
                <a:solidFill>
                  <a:srgbClr val="00B050"/>
                </a:solidFill>
                <a:latin typeface="Agency FB" panose="020B0503020202020204" pitchFamily="34" charset="0"/>
              </a:rPr>
              <a:t>Estadio Nacional – Inter ‘67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13CB396-7E15-48F0-963F-DFB0C12DE7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3054" y="1126436"/>
            <a:ext cx="11085891" cy="5731564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3255319A-2095-489E-8ACE-D4863696AF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66191" cy="1166191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DB201DE0-9B0C-4FB6-BBCE-629B6AD8F7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808" y="0"/>
            <a:ext cx="1166191" cy="1166191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E1D039E7-8003-4765-9F84-21A291A4C393}"/>
              </a:ext>
            </a:extLst>
          </p:cNvPr>
          <p:cNvSpPr txBox="1">
            <a:spLocks/>
          </p:cNvSpPr>
          <p:nvPr/>
        </p:nvSpPr>
        <p:spPr>
          <a:xfrm>
            <a:off x="10112453" y="5894210"/>
            <a:ext cx="2079547" cy="96379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2 points</a:t>
            </a:r>
          </a:p>
        </p:txBody>
      </p:sp>
    </p:spTree>
    <p:extLst>
      <p:ext uri="{BB962C8B-B14F-4D97-AF65-F5344CB8AC3E}">
        <p14:creationId xmlns:p14="http://schemas.microsoft.com/office/powerpoint/2010/main" val="162561600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9100B-F1E0-44A7-BFC8-EA924406E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781" y="0"/>
            <a:ext cx="11794435" cy="1325563"/>
          </a:xfrm>
        </p:spPr>
        <p:txBody>
          <a:bodyPr/>
          <a:lstStyle/>
          <a:p>
            <a:pPr algn="ctr"/>
            <a:r>
              <a:rPr lang="en-GB" dirty="0">
                <a:latin typeface="Agency FB" panose="020B0503020202020204" pitchFamily="34" charset="0"/>
              </a:rPr>
              <a:t>2. 	</a:t>
            </a:r>
            <a:r>
              <a:rPr lang="en-GB" dirty="0">
                <a:solidFill>
                  <a:srgbClr val="00B050"/>
                </a:solidFill>
                <a:latin typeface="Agency FB" panose="020B0503020202020204" pitchFamily="34" charset="0"/>
              </a:rPr>
              <a:t>Murrayfield – Reykjavik / </a:t>
            </a:r>
            <a:r>
              <a:rPr lang="en-GB" dirty="0" err="1">
                <a:solidFill>
                  <a:srgbClr val="00B050"/>
                </a:solidFill>
                <a:latin typeface="Agency FB" panose="020B0503020202020204" pitchFamily="34" charset="0"/>
              </a:rPr>
              <a:t>Legia</a:t>
            </a:r>
            <a:r>
              <a:rPr lang="en-GB" dirty="0">
                <a:solidFill>
                  <a:srgbClr val="00B050"/>
                </a:solidFill>
                <a:latin typeface="Agency FB" panose="020B0503020202020204" pitchFamily="34" charset="0"/>
              </a:rPr>
              <a:t> Warsaw / Hearts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7380C77-7B2C-4714-BFF4-E7C0160B7F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620" t="21087" r="10977" b="16479"/>
          <a:stretch/>
        </p:blipFill>
        <p:spPr>
          <a:xfrm>
            <a:off x="662610" y="1179491"/>
            <a:ext cx="11065564" cy="5678509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08B37CB-12F4-46DB-8415-16BCA070F5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66191" cy="1166191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CC05168C-F3EC-40A4-8943-801CF665C1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808" y="0"/>
            <a:ext cx="1166191" cy="1166191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E5F404BF-5CE6-4DD2-BFBE-953A23E25BC5}"/>
              </a:ext>
            </a:extLst>
          </p:cNvPr>
          <p:cNvSpPr txBox="1">
            <a:spLocks/>
          </p:cNvSpPr>
          <p:nvPr/>
        </p:nvSpPr>
        <p:spPr>
          <a:xfrm>
            <a:off x="10112453" y="5894210"/>
            <a:ext cx="2079547" cy="96379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2 points</a:t>
            </a:r>
          </a:p>
        </p:txBody>
      </p:sp>
    </p:spTree>
    <p:extLst>
      <p:ext uri="{BB962C8B-B14F-4D97-AF65-F5344CB8AC3E}">
        <p14:creationId xmlns:p14="http://schemas.microsoft.com/office/powerpoint/2010/main" val="315640772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3B792-FD52-4EE4-8CC3-64253D34D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920"/>
            <a:ext cx="10515600" cy="1325563"/>
          </a:xfrm>
        </p:spPr>
        <p:txBody>
          <a:bodyPr/>
          <a:lstStyle/>
          <a:p>
            <a:pPr algn="ctr"/>
            <a:r>
              <a:rPr lang="en-GB" dirty="0">
                <a:latin typeface="Agency FB" panose="020B0503020202020204" pitchFamily="34" charset="0"/>
              </a:rPr>
              <a:t>3. 	</a:t>
            </a:r>
            <a:r>
              <a:rPr lang="en-GB" dirty="0">
                <a:solidFill>
                  <a:srgbClr val="00B050"/>
                </a:solidFill>
                <a:latin typeface="Agency FB" panose="020B0503020202020204" pitchFamily="34" charset="0"/>
              </a:rPr>
              <a:t>Wembley – Spurs / Al </a:t>
            </a:r>
            <a:r>
              <a:rPr lang="en-GB" dirty="0" err="1">
                <a:solidFill>
                  <a:srgbClr val="00B050"/>
                </a:solidFill>
                <a:latin typeface="Agency FB" panose="020B0503020202020204" pitchFamily="34" charset="0"/>
              </a:rPr>
              <a:t>Ahly</a:t>
            </a:r>
            <a:endParaRPr lang="en-GB" dirty="0">
              <a:solidFill>
                <a:srgbClr val="00B050"/>
              </a:solidFill>
              <a:latin typeface="Agency FB" panose="020B0503020202020204" pitchFamily="34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2B7A27B-3B14-48E9-97C1-18512F28AD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502" t="27789" r="17804" b="11315"/>
          <a:stretch/>
        </p:blipFill>
        <p:spPr>
          <a:xfrm>
            <a:off x="304800" y="1016750"/>
            <a:ext cx="11516139" cy="5824330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C470D640-3481-41B3-AA7A-7882D12158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66191" cy="1166191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C18421FC-7439-457C-BCFF-020D22F8C7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808" y="0"/>
            <a:ext cx="1166191" cy="1166191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5524F8CF-7BE4-4BAD-88A9-40C5334316F5}"/>
              </a:ext>
            </a:extLst>
          </p:cNvPr>
          <p:cNvSpPr txBox="1">
            <a:spLocks/>
          </p:cNvSpPr>
          <p:nvPr/>
        </p:nvSpPr>
        <p:spPr>
          <a:xfrm>
            <a:off x="10112453" y="5894210"/>
            <a:ext cx="2079547" cy="96379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2 points</a:t>
            </a:r>
          </a:p>
        </p:txBody>
      </p:sp>
    </p:spTree>
    <p:extLst>
      <p:ext uri="{BB962C8B-B14F-4D97-AF65-F5344CB8AC3E}">
        <p14:creationId xmlns:p14="http://schemas.microsoft.com/office/powerpoint/2010/main" val="408136379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DF60C-056D-48F4-ADDE-93626DD3B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052" y="18255"/>
            <a:ext cx="11555896" cy="1325563"/>
          </a:xfrm>
        </p:spPr>
        <p:txBody>
          <a:bodyPr/>
          <a:lstStyle/>
          <a:p>
            <a:pPr algn="ctr"/>
            <a:r>
              <a:rPr lang="en-GB" dirty="0">
                <a:latin typeface="Agency FB" panose="020B0503020202020204" pitchFamily="34" charset="0"/>
              </a:rPr>
              <a:t>4. 	</a:t>
            </a:r>
            <a:r>
              <a:rPr lang="en-GB" dirty="0">
                <a:solidFill>
                  <a:srgbClr val="00B050"/>
                </a:solidFill>
                <a:latin typeface="Agency FB" panose="020B0503020202020204" pitchFamily="34" charset="0"/>
              </a:rPr>
              <a:t>San Siro / </a:t>
            </a:r>
            <a:r>
              <a:rPr lang="en-GB" dirty="0" err="1">
                <a:solidFill>
                  <a:srgbClr val="00B050"/>
                </a:solidFill>
                <a:latin typeface="Agency FB" panose="020B0503020202020204" pitchFamily="34" charset="0"/>
              </a:rPr>
              <a:t>Guiseppe</a:t>
            </a:r>
            <a:r>
              <a:rPr lang="en-GB" dirty="0">
                <a:solidFill>
                  <a:srgbClr val="00B050"/>
                </a:solidFill>
                <a:latin typeface="Agency FB" panose="020B0503020202020204" pitchFamily="34" charset="0"/>
              </a:rPr>
              <a:t> </a:t>
            </a:r>
            <a:r>
              <a:rPr lang="en-GB" dirty="0" err="1">
                <a:solidFill>
                  <a:srgbClr val="00B050"/>
                </a:solidFill>
                <a:latin typeface="Agency FB" panose="020B0503020202020204" pitchFamily="34" charset="0"/>
              </a:rPr>
              <a:t>Meazza</a:t>
            </a:r>
            <a:r>
              <a:rPr lang="en-GB" dirty="0">
                <a:solidFill>
                  <a:srgbClr val="00B050"/>
                </a:solidFill>
                <a:latin typeface="Agency FB" panose="020B0503020202020204" pitchFamily="34" charset="0"/>
              </a:rPr>
              <a:t> – Inter/A.C. Milan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9054141-EB28-4C62-9AC6-02A3C9EF58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050" t="18346" r="16900" b="12216"/>
          <a:stretch/>
        </p:blipFill>
        <p:spPr>
          <a:xfrm>
            <a:off x="1524000" y="1104933"/>
            <a:ext cx="9144000" cy="5753067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8499621B-C043-4DBE-ABD3-327741779E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66191" cy="1166191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50BA5802-E5DC-4BBF-AD59-A5C8E0A24D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808" y="0"/>
            <a:ext cx="1166191" cy="1166191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09F47EE7-B6ED-4E6F-96E9-0DC7FEEA598A}"/>
              </a:ext>
            </a:extLst>
          </p:cNvPr>
          <p:cNvSpPr txBox="1">
            <a:spLocks/>
          </p:cNvSpPr>
          <p:nvPr/>
        </p:nvSpPr>
        <p:spPr>
          <a:xfrm>
            <a:off x="10112453" y="5894210"/>
            <a:ext cx="2079547" cy="96379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2 points</a:t>
            </a:r>
          </a:p>
        </p:txBody>
      </p:sp>
    </p:spTree>
    <p:extLst>
      <p:ext uri="{BB962C8B-B14F-4D97-AF65-F5344CB8AC3E}">
        <p14:creationId xmlns:p14="http://schemas.microsoft.com/office/powerpoint/2010/main" val="4486750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E98A3-00D1-4070-879E-17B9B0D87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GB" dirty="0">
                <a:latin typeface="Agency FB" panose="020B0503020202020204" pitchFamily="34" charset="0"/>
              </a:rPr>
              <a:t>5. 	</a:t>
            </a:r>
            <a:r>
              <a:rPr lang="en-GB" dirty="0" err="1">
                <a:solidFill>
                  <a:srgbClr val="00B050"/>
                </a:solidFill>
                <a:latin typeface="Agency FB" panose="020B0503020202020204" pitchFamily="34" charset="0"/>
              </a:rPr>
              <a:t>Lerkendal</a:t>
            </a:r>
            <a:r>
              <a:rPr lang="en-GB" dirty="0">
                <a:solidFill>
                  <a:srgbClr val="00B050"/>
                </a:solidFill>
                <a:latin typeface="Agency FB" panose="020B0503020202020204" pitchFamily="34" charset="0"/>
              </a:rPr>
              <a:t> Stadion – </a:t>
            </a:r>
            <a:r>
              <a:rPr lang="en-GB" dirty="0" err="1">
                <a:solidFill>
                  <a:srgbClr val="00B050"/>
                </a:solidFill>
                <a:latin typeface="Agency FB" panose="020B0503020202020204" pitchFamily="34" charset="0"/>
              </a:rPr>
              <a:t>Rosenborg</a:t>
            </a:r>
            <a:endParaRPr lang="en-GB" dirty="0">
              <a:solidFill>
                <a:srgbClr val="00B050"/>
              </a:solidFill>
              <a:latin typeface="Agency FB" panose="020B0503020202020204" pitchFamily="34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9B815FC-4939-4F30-A203-DB009F9843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127" t="13474" r="10495" b="7342"/>
          <a:stretch/>
        </p:blipFill>
        <p:spPr>
          <a:xfrm>
            <a:off x="838201" y="1033670"/>
            <a:ext cx="10515600" cy="5824330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3005D58-F9B1-4F02-BB15-B9E7FA6CC4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66191" cy="1166191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C06E070B-F4B4-4601-BF82-FB2E585327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808" y="0"/>
            <a:ext cx="1166191" cy="1166191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C7590D82-DC91-4D3B-B926-7E26F41A9D01}"/>
              </a:ext>
            </a:extLst>
          </p:cNvPr>
          <p:cNvSpPr txBox="1">
            <a:spLocks/>
          </p:cNvSpPr>
          <p:nvPr/>
        </p:nvSpPr>
        <p:spPr>
          <a:xfrm>
            <a:off x="10112453" y="5894210"/>
            <a:ext cx="2079547" cy="96379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2 points</a:t>
            </a:r>
          </a:p>
        </p:txBody>
      </p:sp>
    </p:spTree>
    <p:extLst>
      <p:ext uri="{BB962C8B-B14F-4D97-AF65-F5344CB8AC3E}">
        <p14:creationId xmlns:p14="http://schemas.microsoft.com/office/powerpoint/2010/main" val="332063873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29547-FD2B-408C-93E0-55B10D0A0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pPr algn="ctr"/>
            <a:r>
              <a:rPr lang="en-GB" dirty="0">
                <a:latin typeface="Agency FB" panose="020B0503020202020204" pitchFamily="34" charset="0"/>
              </a:rPr>
              <a:t>6. 	</a:t>
            </a:r>
            <a:r>
              <a:rPr lang="en-GB" dirty="0">
                <a:solidFill>
                  <a:srgbClr val="00B050"/>
                </a:solidFill>
                <a:latin typeface="Agency FB" panose="020B0503020202020204" pitchFamily="34" charset="0"/>
              </a:rPr>
              <a:t>Estádio Municipal – Braga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4AB9E76-787E-482D-A11B-CD680D7F09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240" t="14387" r="14557" b="7343"/>
          <a:stretch/>
        </p:blipFill>
        <p:spPr>
          <a:xfrm>
            <a:off x="1524131" y="1126435"/>
            <a:ext cx="9143737" cy="5731565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682EB8D3-1FF6-460C-8636-C3D7D169B0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66191" cy="1166191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619742ED-72B5-448B-8F43-D271B1CABC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808" y="0"/>
            <a:ext cx="1166191" cy="1166191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E75E4FF5-F88E-441D-AAC6-E3BA8BBC595F}"/>
              </a:ext>
            </a:extLst>
          </p:cNvPr>
          <p:cNvSpPr txBox="1">
            <a:spLocks/>
          </p:cNvSpPr>
          <p:nvPr/>
        </p:nvSpPr>
        <p:spPr>
          <a:xfrm>
            <a:off x="10112453" y="5894210"/>
            <a:ext cx="2079547" cy="96379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2 points</a:t>
            </a:r>
          </a:p>
        </p:txBody>
      </p:sp>
    </p:spTree>
    <p:extLst>
      <p:ext uri="{BB962C8B-B14F-4D97-AF65-F5344CB8AC3E}">
        <p14:creationId xmlns:p14="http://schemas.microsoft.com/office/powerpoint/2010/main" val="421940968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8763D-0680-474F-9223-BB78232F4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620" y="0"/>
            <a:ext cx="11088757" cy="1325563"/>
          </a:xfrm>
        </p:spPr>
        <p:txBody>
          <a:bodyPr/>
          <a:lstStyle/>
          <a:p>
            <a:pPr algn="ctr"/>
            <a:r>
              <a:rPr lang="en-GB" dirty="0">
                <a:latin typeface="Agency FB" panose="020B0503020202020204" pitchFamily="34" charset="0"/>
              </a:rPr>
              <a:t>7. 	</a:t>
            </a:r>
            <a:r>
              <a:rPr lang="en-GB" dirty="0">
                <a:solidFill>
                  <a:srgbClr val="00B050"/>
                </a:solidFill>
                <a:latin typeface="Agency FB" panose="020B0503020202020204" pitchFamily="34" charset="0"/>
              </a:rPr>
              <a:t>Astana Arena – </a:t>
            </a:r>
            <a:r>
              <a:rPr lang="en-GB" dirty="0" err="1">
                <a:solidFill>
                  <a:srgbClr val="00B050"/>
                </a:solidFill>
                <a:latin typeface="Agency FB" panose="020B0503020202020204" pitchFamily="34" charset="0"/>
              </a:rPr>
              <a:t>Shakhter</a:t>
            </a:r>
            <a:r>
              <a:rPr lang="en-GB" dirty="0">
                <a:solidFill>
                  <a:srgbClr val="00B050"/>
                </a:solidFill>
                <a:latin typeface="Agency FB" panose="020B0503020202020204" pitchFamily="34" charset="0"/>
              </a:rPr>
              <a:t> </a:t>
            </a:r>
            <a:r>
              <a:rPr lang="en-GB" dirty="0" err="1">
                <a:solidFill>
                  <a:srgbClr val="00B050"/>
                </a:solidFill>
                <a:latin typeface="Agency FB" panose="020B0503020202020204" pitchFamily="34" charset="0"/>
              </a:rPr>
              <a:t>Karagandy</a:t>
            </a:r>
            <a:r>
              <a:rPr lang="en-GB" dirty="0">
                <a:solidFill>
                  <a:srgbClr val="00B050"/>
                </a:solidFill>
                <a:latin typeface="Agency FB" panose="020B0503020202020204" pitchFamily="34" charset="0"/>
              </a:rPr>
              <a:t> / Astana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2107635-445F-41B9-A953-542E843A3D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638" t="13779" r="19350" b="7647"/>
          <a:stretch/>
        </p:blipFill>
        <p:spPr>
          <a:xfrm>
            <a:off x="2000075" y="1114801"/>
            <a:ext cx="8191849" cy="5743199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EE4E7AD9-2FD0-4915-9A17-0CD2950647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66191" cy="1166191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1C6A4185-FB50-46DB-839F-8D028349CF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808" y="0"/>
            <a:ext cx="1166191" cy="1166191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D33BA3A5-4E85-420C-99CE-C749F9F9E16E}"/>
              </a:ext>
            </a:extLst>
          </p:cNvPr>
          <p:cNvSpPr txBox="1">
            <a:spLocks/>
          </p:cNvSpPr>
          <p:nvPr/>
        </p:nvSpPr>
        <p:spPr>
          <a:xfrm>
            <a:off x="10112453" y="5894210"/>
            <a:ext cx="2079547" cy="96379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2 points</a:t>
            </a:r>
          </a:p>
        </p:txBody>
      </p:sp>
    </p:spTree>
    <p:extLst>
      <p:ext uri="{BB962C8B-B14F-4D97-AF65-F5344CB8AC3E}">
        <p14:creationId xmlns:p14="http://schemas.microsoft.com/office/powerpoint/2010/main" val="306357133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B4892-3222-43FD-9D08-90F4A086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pPr algn="ctr"/>
            <a:r>
              <a:rPr lang="en-GB" dirty="0">
                <a:latin typeface="Agency FB" panose="020B0503020202020204" pitchFamily="34" charset="0"/>
              </a:rPr>
              <a:t>8. 	</a:t>
            </a:r>
            <a:r>
              <a:rPr lang="en-GB" dirty="0" smtClean="0">
                <a:solidFill>
                  <a:srgbClr val="00B050"/>
                </a:solidFill>
                <a:latin typeface="Agency FB" panose="020B0503020202020204" pitchFamily="34" charset="0"/>
              </a:rPr>
              <a:t>Borussia-Park </a:t>
            </a:r>
            <a:r>
              <a:rPr lang="en-GB" dirty="0">
                <a:solidFill>
                  <a:srgbClr val="00B050"/>
                </a:solidFill>
                <a:latin typeface="Agency FB" panose="020B0503020202020204" pitchFamily="34" charset="0"/>
              </a:rPr>
              <a:t>- BMG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7FD2F98-DAC6-452C-81B3-E49E669ADD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960" t="14082" r="8220" b="7647"/>
          <a:stretch/>
        </p:blipFill>
        <p:spPr>
          <a:xfrm>
            <a:off x="825200" y="1118186"/>
            <a:ext cx="10541600" cy="5739814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8678D18B-E0C0-49D1-BBCA-7EFDD5BA36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66191" cy="1166191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EDDF7039-478C-4677-B6D3-DAA3FD0338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808" y="0"/>
            <a:ext cx="1166191" cy="1166191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A67208BB-598C-4CB8-8017-B4450FECC3BB}"/>
              </a:ext>
            </a:extLst>
          </p:cNvPr>
          <p:cNvSpPr txBox="1">
            <a:spLocks/>
          </p:cNvSpPr>
          <p:nvPr/>
        </p:nvSpPr>
        <p:spPr>
          <a:xfrm>
            <a:off x="10112453" y="5894210"/>
            <a:ext cx="2079547" cy="96379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2 points</a:t>
            </a:r>
          </a:p>
        </p:txBody>
      </p:sp>
    </p:spTree>
    <p:extLst>
      <p:ext uri="{BB962C8B-B14F-4D97-AF65-F5344CB8AC3E}">
        <p14:creationId xmlns:p14="http://schemas.microsoft.com/office/powerpoint/2010/main" val="41049116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2FF9C2A0-22E7-4BAC-BD54-E3BF7D9621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87" t="72464" r="52283"/>
          <a:stretch/>
        </p:blipFill>
        <p:spPr>
          <a:xfrm>
            <a:off x="1534905" y="1038624"/>
            <a:ext cx="2046495" cy="4780751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CDE22B6D-5C07-4B6F-B0DD-D963E363137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5" t="-102" r="21548" b="1"/>
          <a:stretch/>
        </p:blipFill>
        <p:spPr>
          <a:xfrm>
            <a:off x="4876801" y="323849"/>
            <a:ext cx="6346270" cy="6210300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1499DAA1-AE57-4B5B-9C41-78E4335420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60000" cy="1260000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AC7A393B-34A1-4C12-BE84-B5E760812E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2000" y="0"/>
            <a:ext cx="1260000" cy="1260000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1C7416B9-8C55-4BC3-850F-8D475EC33F28}"/>
              </a:ext>
            </a:extLst>
          </p:cNvPr>
          <p:cNvSpPr txBox="1">
            <a:spLocks/>
          </p:cNvSpPr>
          <p:nvPr/>
        </p:nvSpPr>
        <p:spPr>
          <a:xfrm>
            <a:off x="10112453" y="5894210"/>
            <a:ext cx="2079547" cy="96379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6000" dirty="0">
                <a:solidFill>
                  <a:srgbClr val="00B050"/>
                </a:solidFill>
                <a:latin typeface="Agency FB" panose="020B0503020202020204" pitchFamily="34" charset="0"/>
              </a:rPr>
              <a:t>2 points</a:t>
            </a:r>
          </a:p>
        </p:txBody>
      </p:sp>
    </p:spTree>
    <p:extLst>
      <p:ext uri="{BB962C8B-B14F-4D97-AF65-F5344CB8AC3E}">
        <p14:creationId xmlns:p14="http://schemas.microsoft.com/office/powerpoint/2010/main" val="1033199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74524-7BCB-44BA-835F-938826EB2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8255"/>
            <a:ext cx="10515600" cy="1325563"/>
          </a:xfrm>
        </p:spPr>
        <p:txBody>
          <a:bodyPr/>
          <a:lstStyle/>
          <a:p>
            <a:pPr algn="ctr"/>
            <a:r>
              <a:rPr lang="en-GB" dirty="0">
                <a:latin typeface="Agency FB" panose="020B0503020202020204" pitchFamily="34" charset="0"/>
              </a:rPr>
              <a:t>9. 	</a:t>
            </a:r>
            <a:r>
              <a:rPr lang="en-GB" dirty="0">
                <a:solidFill>
                  <a:srgbClr val="00B050"/>
                </a:solidFill>
                <a:latin typeface="Agency FB" panose="020B0503020202020204" pitchFamily="34" charset="0"/>
              </a:rPr>
              <a:t>Victoria Stadium – Lincoln Red Imps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B3623A8-222D-4CF4-862D-E6598445C2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679" t="14692" r="7879" b="7343"/>
          <a:stretch/>
        </p:blipFill>
        <p:spPr>
          <a:xfrm>
            <a:off x="514840" y="1149627"/>
            <a:ext cx="11162317" cy="5726561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839750F3-FB39-4A3D-B707-A2AC64314C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66191" cy="1166191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5FA93EE2-6B65-4143-8AC7-D86A6532D1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808" y="0"/>
            <a:ext cx="1166191" cy="1166191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9912E2A3-48BC-4351-985F-4CC1B60A5F22}"/>
              </a:ext>
            </a:extLst>
          </p:cNvPr>
          <p:cNvSpPr txBox="1">
            <a:spLocks/>
          </p:cNvSpPr>
          <p:nvPr/>
        </p:nvSpPr>
        <p:spPr>
          <a:xfrm>
            <a:off x="10112453" y="5894210"/>
            <a:ext cx="2079547" cy="96379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2 points</a:t>
            </a:r>
          </a:p>
        </p:txBody>
      </p:sp>
    </p:spTree>
    <p:extLst>
      <p:ext uri="{BB962C8B-B14F-4D97-AF65-F5344CB8AC3E}">
        <p14:creationId xmlns:p14="http://schemas.microsoft.com/office/powerpoint/2010/main" val="374067597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D3E30-4FC6-42D6-8184-3C68D2166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GB" dirty="0">
                <a:latin typeface="Agency FB" panose="020B0503020202020204" pitchFamily="34" charset="0"/>
              </a:rPr>
              <a:t>10. 	</a:t>
            </a:r>
            <a:r>
              <a:rPr lang="en-GB" dirty="0">
                <a:solidFill>
                  <a:srgbClr val="00B050"/>
                </a:solidFill>
                <a:latin typeface="Agency FB" panose="020B0503020202020204" pitchFamily="34" charset="0"/>
              </a:rPr>
              <a:t>Le Parc des Princes - PSG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7D7F276-F097-4704-8FCB-93BECD01A5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419" t="13778" r="6508" b="7647"/>
          <a:stretch/>
        </p:blipFill>
        <p:spPr>
          <a:xfrm>
            <a:off x="579077" y="1060174"/>
            <a:ext cx="11033846" cy="5797826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BB13586-52D7-4232-8ED8-5739AA0F19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66191" cy="1166191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AAC47C9B-A2A6-43C0-A62E-664BFC9EC0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808" y="0"/>
            <a:ext cx="1166191" cy="1166191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3040DD52-D52C-444E-92FB-C819E7779BCC}"/>
              </a:ext>
            </a:extLst>
          </p:cNvPr>
          <p:cNvSpPr txBox="1">
            <a:spLocks/>
          </p:cNvSpPr>
          <p:nvPr/>
        </p:nvSpPr>
        <p:spPr>
          <a:xfrm>
            <a:off x="10112453" y="5894210"/>
            <a:ext cx="2079547" cy="96379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2 points</a:t>
            </a:r>
          </a:p>
        </p:txBody>
      </p:sp>
    </p:spTree>
    <p:extLst>
      <p:ext uri="{BB962C8B-B14F-4D97-AF65-F5344CB8AC3E}">
        <p14:creationId xmlns:p14="http://schemas.microsoft.com/office/powerpoint/2010/main" val="3023576911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268B4E8-13BF-4184-AB6D-18BD96399F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590" y="3236261"/>
            <a:ext cx="11122819" cy="3193773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GB" sz="8800" dirty="0">
                <a:latin typeface="Agency FB" panose="020B0503020202020204" pitchFamily="34" charset="0"/>
              </a:rPr>
              <a:t>Thanks to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8800" dirty="0">
                <a:solidFill>
                  <a:srgbClr val="00B050"/>
                </a:solidFill>
                <a:latin typeface="Agency FB" panose="020B0503020202020204" pitchFamily="34" charset="0"/>
              </a:rPr>
              <a:t>Keith McGinty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84EDB194-E22E-4F79-BCAC-DC1DE77D44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000" y="112276"/>
            <a:ext cx="3240000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114116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2D733-F8F3-4827-8758-167E311D21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3953" y="2462685"/>
            <a:ext cx="11251769" cy="4095682"/>
          </a:xfrm>
        </p:spPr>
        <p:txBody>
          <a:bodyPr>
            <a:normAutofit/>
          </a:bodyPr>
          <a:lstStyle/>
          <a:p>
            <a:r>
              <a:rPr lang="en-GB" sz="9600" b="1">
                <a:solidFill>
                  <a:schemeClr val="bg1"/>
                </a:solidFill>
                <a:latin typeface="Agency FB"/>
              </a:rPr>
              <a:t>CELTIC FC FOUNDATION QUIZ : </a:t>
            </a:r>
            <a:r>
              <a:rPr lang="en-GB" sz="9600" b="1" dirty="0">
                <a:solidFill>
                  <a:schemeClr val="bg1"/>
                </a:solidFill>
                <a:latin typeface="Agency FB"/>
              </a:rPr>
              <a:t>ROUND 6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FB8BC9D2-0957-413A-8729-2BF42362F4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000" y="205040"/>
            <a:ext cx="36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66019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2D733-F8F3-4827-8758-167E311D21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0115" y="4867422"/>
            <a:ext cx="11251769" cy="1564336"/>
          </a:xfrm>
        </p:spPr>
        <p:txBody>
          <a:bodyPr>
            <a:normAutofit/>
          </a:bodyPr>
          <a:lstStyle/>
          <a:p>
            <a:r>
              <a:rPr lang="en-GB" sz="9600" b="1" dirty="0">
                <a:solidFill>
                  <a:schemeClr val="bg1"/>
                </a:solidFill>
                <a:latin typeface="Agency FB" panose="020B0503020202020204" pitchFamily="34" charset="0"/>
              </a:rPr>
              <a:t>THE   </a:t>
            </a:r>
            <a:r>
              <a:rPr lang="en-GB" sz="9600" b="1" dirty="0">
                <a:solidFill>
                  <a:srgbClr val="FFFF00"/>
                </a:solidFill>
                <a:latin typeface="Agency FB" panose="020B0503020202020204" pitchFamily="34" charset="0"/>
              </a:rPr>
              <a:t>HISTORY   </a:t>
            </a:r>
            <a:r>
              <a:rPr lang="en-GB" sz="9600" b="1" dirty="0">
                <a:solidFill>
                  <a:schemeClr val="bg1"/>
                </a:solidFill>
                <a:latin typeface="Agency FB" panose="020B0503020202020204" pitchFamily="34" charset="0"/>
              </a:rPr>
              <a:t>2</a:t>
            </a:r>
          </a:p>
        </p:txBody>
      </p:sp>
      <p:pic>
        <p:nvPicPr>
          <p:cNvPr id="4" name="Picture 3" descr="A picture containing text, electronics, monitor, display&#10;&#10;Description automatically generated">
            <a:extLst>
              <a:ext uri="{FF2B5EF4-FFF2-40B4-BE49-F238E27FC236}">
                <a16:creationId xmlns:a16="http://schemas.microsoft.com/office/drawing/2014/main" id="{F2F7F7C6-C935-4A00-8A0D-E8F9DE0DB4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1" t="33033" r="20470" b="53086"/>
          <a:stretch/>
        </p:blipFill>
        <p:spPr>
          <a:xfrm>
            <a:off x="0" y="2334175"/>
            <a:ext cx="12192000" cy="218965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3AD501F-D2FE-4CB5-A185-E99AAA8A9DF2}"/>
              </a:ext>
            </a:extLst>
          </p:cNvPr>
          <p:cNvSpPr txBox="1">
            <a:spLocks/>
          </p:cNvSpPr>
          <p:nvPr/>
        </p:nvSpPr>
        <p:spPr>
          <a:xfrm>
            <a:off x="470115" y="426242"/>
            <a:ext cx="11251769" cy="15643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  <a:ea typeface="+mj-ea"/>
                <a:cs typeface="+mj-cs"/>
              </a:rPr>
              <a:t>IF   YOU   KNOW</a:t>
            </a:r>
          </a:p>
        </p:txBody>
      </p:sp>
    </p:spTree>
    <p:extLst>
      <p:ext uri="{BB962C8B-B14F-4D97-AF65-F5344CB8AC3E}">
        <p14:creationId xmlns:p14="http://schemas.microsoft.com/office/powerpoint/2010/main" val="4233849964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652292F-2E5D-4A5E-AEF0-8A2B89954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590" y="1727068"/>
            <a:ext cx="11122819" cy="2639192"/>
          </a:xfrm>
        </p:spPr>
        <p:txBody>
          <a:bodyPr>
            <a:normAutofit lnSpcReduction="10000"/>
          </a:bodyPr>
          <a:lstStyle/>
          <a:p>
            <a:pPr marL="914400" indent="-914400">
              <a:lnSpc>
                <a:spcPct val="100000"/>
              </a:lnSpc>
              <a:buFont typeface="+mj-lt"/>
              <a:buAutoNum type="arabicPeriod"/>
            </a:pP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The Lisbon Lions were all said to have been born within how many miles of Celtic Park?</a:t>
            </a:r>
            <a:endParaRPr lang="en-GB" sz="2000" dirty="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36C08134-566F-492E-AD02-A0AE218F87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000" y="205040"/>
            <a:ext cx="126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201053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90CBEFC-555E-4C86-BD58-C8170F2C73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590" y="1727068"/>
            <a:ext cx="11122819" cy="3324992"/>
          </a:xfrm>
        </p:spPr>
        <p:txBody>
          <a:bodyPr>
            <a:normAutofit lnSpcReduction="10000"/>
          </a:bodyPr>
          <a:lstStyle/>
          <a:p>
            <a:pPr marL="914400" indent="-914400">
              <a:lnSpc>
                <a:spcPct val="120000"/>
              </a:lnSpc>
              <a:buFont typeface="+mj-lt"/>
              <a:buAutoNum type="arabicPeriod" startAt="2"/>
            </a:pP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What was Martin O’Neill’s first competitive match in charge and what was the score?</a:t>
            </a:r>
            <a:endParaRPr lang="en-GB" sz="2000" dirty="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E9DF7C1F-0D57-4529-B99C-D3FD540E79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000" y="205040"/>
            <a:ext cx="126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75463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C3F17E8-6F36-449F-8843-195AAC01A6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590" y="1727068"/>
            <a:ext cx="11122819" cy="2913512"/>
          </a:xfrm>
        </p:spPr>
        <p:txBody>
          <a:bodyPr>
            <a:normAutofit/>
          </a:bodyPr>
          <a:lstStyle/>
          <a:p>
            <a:pPr marL="914400" indent="-914400">
              <a:lnSpc>
                <a:spcPct val="100000"/>
              </a:lnSpc>
              <a:buFont typeface="+mj-lt"/>
              <a:buAutoNum type="arabicPeriod" startAt="3"/>
            </a:pPr>
            <a:r>
              <a:rPr lang="en-GB" sz="6600" dirty="0">
                <a:solidFill>
                  <a:schemeClr val="bg1"/>
                </a:solidFill>
                <a:latin typeface="Agency FB" panose="020B0503020202020204" pitchFamily="34" charset="0"/>
              </a:rPr>
              <a:t>By how many points did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6600" dirty="0">
                <a:solidFill>
                  <a:schemeClr val="bg1"/>
                </a:solidFill>
                <a:latin typeface="Agency FB" panose="020B0503020202020204" pitchFamily="34" charset="0"/>
              </a:rPr>
              <a:t>	‘The Invincibles’ win the league?</a:t>
            </a:r>
            <a:endParaRPr lang="en-GB" sz="3200" dirty="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F7F37147-3DA0-4C12-B5E8-A1CEEA90FD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000" y="205040"/>
            <a:ext cx="126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129529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652292F-2E5D-4A5E-AEF0-8A2B89954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590" y="1727068"/>
            <a:ext cx="11122819" cy="3233552"/>
          </a:xfrm>
        </p:spPr>
        <p:txBody>
          <a:bodyPr>
            <a:normAutofit fontScale="85000" lnSpcReduction="20000"/>
          </a:bodyPr>
          <a:lstStyle/>
          <a:p>
            <a:pPr marL="914400" indent="-914400">
              <a:lnSpc>
                <a:spcPct val="100000"/>
              </a:lnSpc>
              <a:spcBef>
                <a:spcPts val="0"/>
              </a:spcBef>
              <a:buFont typeface="+mj-lt"/>
              <a:buAutoNum type="arabicPeriod" startAt="4"/>
            </a:pP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Moussa Dembele’s hat-trick against Rangers in the 5-1 victory was the first hat-trick in the fixture since the 1970s.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	Who was the last Celtic player to achieve the 	same feat all those years before?</a:t>
            </a:r>
            <a:endParaRPr lang="en-GB" sz="2000" dirty="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855F6C52-0CB0-44FA-AE3A-0EE0582B21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000" y="205040"/>
            <a:ext cx="126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809029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652292F-2E5D-4A5E-AEF0-8A2B89954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590" y="1727068"/>
            <a:ext cx="11122819" cy="2639192"/>
          </a:xfrm>
        </p:spPr>
        <p:txBody>
          <a:bodyPr>
            <a:normAutofit/>
          </a:bodyPr>
          <a:lstStyle/>
          <a:p>
            <a:pPr marL="914400" indent="-914400">
              <a:lnSpc>
                <a:spcPct val="100000"/>
              </a:lnSpc>
              <a:buFont typeface="+mj-lt"/>
              <a:buAutoNum type="arabicPeriod" startAt="5"/>
            </a:pPr>
            <a:r>
              <a:rPr lang="en-GB" sz="6600" dirty="0">
                <a:solidFill>
                  <a:schemeClr val="bg1"/>
                </a:solidFill>
                <a:latin typeface="Agency FB" panose="020B0503020202020204" pitchFamily="34" charset="0"/>
              </a:rPr>
              <a:t>Who was Celtic’s first million pound player?</a:t>
            </a:r>
            <a:endParaRPr lang="en-GB" sz="2400" dirty="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BCE85268-FECB-4CA2-B699-D4C173BA28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000" y="205040"/>
            <a:ext cx="126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1737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94774CD7-B7E3-432F-97B0-82B44D0663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22" t="42651" r="11811" b="27591"/>
          <a:stretch/>
        </p:blipFill>
        <p:spPr>
          <a:xfrm>
            <a:off x="1015447" y="1801648"/>
            <a:ext cx="3137128" cy="3249649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203C55CF-C1B8-4908-8593-DA7FA51856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37" t="-2452" r="-3490" b="-1577"/>
          <a:stretch/>
        </p:blipFill>
        <p:spPr>
          <a:xfrm>
            <a:off x="5500101" y="-5054"/>
            <a:ext cx="5676452" cy="6863054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85A2C692-2C5E-431D-840F-FF46C9F547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60000" cy="12600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0000B50E-F7FA-4727-9EEB-5C53A2B035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2000" y="0"/>
            <a:ext cx="1260000" cy="1260000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25C07D44-E63A-4438-9122-7071C0BD5866}"/>
              </a:ext>
            </a:extLst>
          </p:cNvPr>
          <p:cNvSpPr txBox="1">
            <a:spLocks/>
          </p:cNvSpPr>
          <p:nvPr/>
        </p:nvSpPr>
        <p:spPr>
          <a:xfrm>
            <a:off x="10136779" y="5894210"/>
            <a:ext cx="2079547" cy="96379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6000" dirty="0">
                <a:solidFill>
                  <a:srgbClr val="00B050"/>
                </a:solidFill>
                <a:latin typeface="Agency FB" panose="020B0503020202020204" pitchFamily="34" charset="0"/>
              </a:rPr>
              <a:t>2 points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A1E31588-BFFF-49A8-8BA1-70ADE7F52A3E}"/>
              </a:ext>
            </a:extLst>
          </p:cNvPr>
          <p:cNvSpPr txBox="1">
            <a:spLocks/>
          </p:cNvSpPr>
          <p:nvPr/>
        </p:nvSpPr>
        <p:spPr>
          <a:xfrm>
            <a:off x="1015446" y="5894209"/>
            <a:ext cx="8758553" cy="96379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7200" b="1" dirty="0">
                <a:solidFill>
                  <a:srgbClr val="FFFF00"/>
                </a:solidFill>
                <a:latin typeface="Agency FB" panose="020B0503020202020204" pitchFamily="34" charset="0"/>
              </a:rPr>
              <a:t>VILLARREAL C.F.</a:t>
            </a:r>
          </a:p>
        </p:txBody>
      </p:sp>
    </p:spTree>
    <p:extLst>
      <p:ext uri="{BB962C8B-B14F-4D97-AF65-F5344CB8AC3E}">
        <p14:creationId xmlns:p14="http://schemas.microsoft.com/office/powerpoint/2010/main" val="4000114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652292F-2E5D-4A5E-AEF0-8A2B89954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590" y="1727068"/>
            <a:ext cx="11122819" cy="2639192"/>
          </a:xfrm>
        </p:spPr>
        <p:txBody>
          <a:bodyPr>
            <a:normAutofit/>
          </a:bodyPr>
          <a:lstStyle/>
          <a:p>
            <a:pPr marL="914400" indent="-914400">
              <a:lnSpc>
                <a:spcPct val="100000"/>
              </a:lnSpc>
              <a:buFont typeface="+mj-lt"/>
              <a:buAutoNum type="arabicPeriod" startAt="6"/>
            </a:pPr>
            <a:r>
              <a:rPr lang="en-GB" sz="6600" dirty="0">
                <a:solidFill>
                  <a:schemeClr val="bg1"/>
                </a:solidFill>
                <a:latin typeface="Agency FB" panose="020B0503020202020204" pitchFamily="34" charset="0"/>
              </a:rPr>
              <a:t>Who was the first Celtic player to say he had won the World Cup?</a:t>
            </a:r>
            <a:endParaRPr lang="en-GB" sz="2400" dirty="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EB3B98F4-B31F-4939-8979-75214DD5B6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000" y="205040"/>
            <a:ext cx="126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593662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652292F-2E5D-4A5E-AEF0-8A2B89954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590" y="1727068"/>
            <a:ext cx="11122819" cy="3416432"/>
          </a:xfrm>
        </p:spPr>
        <p:txBody>
          <a:bodyPr>
            <a:normAutofit fontScale="92500" lnSpcReduction="20000"/>
          </a:bodyPr>
          <a:lstStyle/>
          <a:p>
            <a:pPr marL="914400" indent="-914400">
              <a:lnSpc>
                <a:spcPct val="100000"/>
              </a:lnSpc>
              <a:spcBef>
                <a:spcPts val="0"/>
              </a:spcBef>
              <a:buFont typeface="+mj-lt"/>
              <a:buAutoNum type="arabicPeriod" startAt="7"/>
            </a:pPr>
            <a:r>
              <a:rPr lang="en-GB" sz="5400" dirty="0">
                <a:solidFill>
                  <a:schemeClr val="bg1"/>
                </a:solidFill>
                <a:latin typeface="Agency FB" panose="020B0503020202020204" pitchFamily="34" charset="0"/>
              </a:rPr>
              <a:t>At the end of the 1959/60 season Celtic played several friendly matches. What fact was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5400" dirty="0">
                <a:solidFill>
                  <a:schemeClr val="bg1"/>
                </a:solidFill>
                <a:latin typeface="Agency FB" panose="020B0503020202020204" pitchFamily="34" charset="0"/>
              </a:rPr>
              <a:t>	particularly remarkable about the game against 	Sparta Rotterdam – other than the 5-1 victory 	that Celtic recorded?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2C9F53C3-0729-4E47-84EE-FBD4718BBE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000" y="205040"/>
            <a:ext cx="126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665462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652292F-2E5D-4A5E-AEF0-8A2B89954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590" y="1498468"/>
            <a:ext cx="11122819" cy="2982918"/>
          </a:xfrm>
        </p:spPr>
        <p:txBody>
          <a:bodyPr>
            <a:normAutofit fontScale="85000" lnSpcReduction="10000"/>
          </a:bodyPr>
          <a:lstStyle/>
          <a:p>
            <a:pPr marL="914400" indent="-914400">
              <a:lnSpc>
                <a:spcPct val="120000"/>
              </a:lnSpc>
              <a:buFont typeface="+mj-lt"/>
              <a:buAutoNum type="arabicPeriod" startAt="8"/>
            </a:pP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After defeating St Johnstone to win the league on </a:t>
            </a:r>
            <a:r>
              <a:rPr lang="en-GB" sz="60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May </a:t>
            </a: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9, 1998, Celtic played in a match only four days later. Who were the opposition?</a:t>
            </a:r>
            <a:endParaRPr lang="en-GB" sz="2000" dirty="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A65EAB0B-C371-47FC-8C7C-CA3F579006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000" y="205040"/>
            <a:ext cx="126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928313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652292F-2E5D-4A5E-AEF0-8A2B89954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590" y="1727068"/>
            <a:ext cx="11122819" cy="2753492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914400" indent="-914400">
              <a:lnSpc>
                <a:spcPct val="100000"/>
              </a:lnSpc>
              <a:buFont typeface="+mj-lt"/>
              <a:buAutoNum type="arabicPeriod" startAt="9"/>
            </a:pPr>
            <a:r>
              <a:rPr lang="en-GB" sz="6600" dirty="0">
                <a:solidFill>
                  <a:schemeClr val="bg1"/>
                </a:solidFill>
                <a:latin typeface="Agency FB"/>
              </a:rPr>
              <a:t>Bobby </a:t>
            </a:r>
            <a:r>
              <a:rPr lang="en-GB" sz="6600" err="1">
                <a:solidFill>
                  <a:schemeClr val="bg1"/>
                </a:solidFill>
                <a:latin typeface="Agency FB"/>
              </a:rPr>
              <a:t>Petta</a:t>
            </a:r>
            <a:r>
              <a:rPr lang="en-GB" sz="6600">
                <a:solidFill>
                  <a:schemeClr val="bg1"/>
                </a:solidFill>
                <a:latin typeface="Agency FB"/>
              </a:rPr>
              <a:t> left Celtic on loan during </a:t>
            </a:r>
            <a:r>
              <a:rPr lang="en-GB" sz="6600" dirty="0">
                <a:solidFill>
                  <a:schemeClr val="bg1"/>
                </a:solidFill>
                <a:latin typeface="Agency FB"/>
              </a:rPr>
              <a:t>the 2003/04 season. To which English side did he move?</a:t>
            </a:r>
            <a:endParaRPr lang="en-GB" sz="2400" dirty="0">
              <a:solidFill>
                <a:schemeClr val="bg1"/>
              </a:solidFill>
              <a:latin typeface="Agency FB"/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BD082B27-02F3-4F02-9791-7FD5EE0FE3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000" y="205040"/>
            <a:ext cx="126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298060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652292F-2E5D-4A5E-AEF0-8A2B89954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590" y="1727068"/>
            <a:ext cx="11122819" cy="2639192"/>
          </a:xfrm>
        </p:spPr>
        <p:txBody>
          <a:bodyPr>
            <a:normAutofit/>
          </a:bodyPr>
          <a:lstStyle/>
          <a:p>
            <a:pPr marL="914400" indent="-914400">
              <a:lnSpc>
                <a:spcPct val="100000"/>
              </a:lnSpc>
              <a:buFont typeface="+mj-lt"/>
              <a:buAutoNum type="arabicPeriod" startAt="10"/>
            </a:pPr>
            <a:r>
              <a:rPr lang="en-GB" sz="5400" dirty="0">
                <a:solidFill>
                  <a:schemeClr val="bg1"/>
                </a:solidFill>
                <a:latin typeface="Agency FB" panose="020B0503020202020204" pitchFamily="34" charset="0"/>
              </a:rPr>
              <a:t>Neil Lennon scored two competitive goals away from Celtic Park, who did he score against?</a:t>
            </a:r>
            <a:endParaRPr lang="en-GB" sz="1800" dirty="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B77EE9C3-A05E-4831-A0E8-EBED867F28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000" y="205040"/>
            <a:ext cx="126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794384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947EA3D1-7CAD-4689-A6F0-F84147724C29}"/>
              </a:ext>
            </a:extLst>
          </p:cNvPr>
          <p:cNvSpPr txBox="1">
            <a:spLocks/>
          </p:cNvSpPr>
          <p:nvPr/>
        </p:nvSpPr>
        <p:spPr>
          <a:xfrm>
            <a:off x="1378225" y="2186462"/>
            <a:ext cx="9435548" cy="39322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ANSWERS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ROUND 6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F785C0E6-20A4-40B4-B1AC-D3CB8C8535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000" y="99023"/>
            <a:ext cx="2268000" cy="22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130255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652292F-2E5D-4A5E-AEF0-8A2B89954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590" y="1727068"/>
            <a:ext cx="11122819" cy="2639192"/>
          </a:xfrm>
        </p:spPr>
        <p:txBody>
          <a:bodyPr>
            <a:normAutofit lnSpcReduction="10000"/>
          </a:bodyPr>
          <a:lstStyle/>
          <a:p>
            <a:pPr marL="914400" indent="-914400">
              <a:lnSpc>
                <a:spcPct val="100000"/>
              </a:lnSpc>
              <a:buFont typeface="+mj-lt"/>
              <a:buAutoNum type="arabicPeriod"/>
            </a:pP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The Lisbon Lions were all said to have been born within how many miles of Celtic Park?</a:t>
            </a:r>
            <a:endParaRPr lang="en-GB" sz="20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EA29E2D-D037-4F8C-B54C-55B6C61C8017}"/>
              </a:ext>
            </a:extLst>
          </p:cNvPr>
          <p:cNvSpPr txBox="1">
            <a:spLocks/>
          </p:cNvSpPr>
          <p:nvPr/>
        </p:nvSpPr>
        <p:spPr>
          <a:xfrm>
            <a:off x="534590" y="4594860"/>
            <a:ext cx="11122819" cy="20724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30 miles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B18E21D4-F898-43B0-83C4-1269B53BE5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000" y="205040"/>
            <a:ext cx="1260000" cy="1260000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F3CA2F0B-F080-4F34-9CC1-36694945E3A4}"/>
              </a:ext>
            </a:extLst>
          </p:cNvPr>
          <p:cNvSpPr txBox="1">
            <a:spLocks/>
          </p:cNvSpPr>
          <p:nvPr/>
        </p:nvSpPr>
        <p:spPr>
          <a:xfrm>
            <a:off x="10112453" y="5894210"/>
            <a:ext cx="2079547" cy="96379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2 points</a:t>
            </a:r>
          </a:p>
        </p:txBody>
      </p:sp>
    </p:spTree>
    <p:extLst>
      <p:ext uri="{BB962C8B-B14F-4D97-AF65-F5344CB8AC3E}">
        <p14:creationId xmlns:p14="http://schemas.microsoft.com/office/powerpoint/2010/main" val="1303455678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01E4084-64DA-4392-8F43-94ADC480D649}"/>
              </a:ext>
            </a:extLst>
          </p:cNvPr>
          <p:cNvSpPr txBox="1">
            <a:spLocks/>
          </p:cNvSpPr>
          <p:nvPr/>
        </p:nvSpPr>
        <p:spPr>
          <a:xfrm>
            <a:off x="534590" y="5052060"/>
            <a:ext cx="11122819" cy="1615246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Dundee United 1-2 Celtic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(Sutton, Larsson)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90CBEFC-555E-4C86-BD58-C8170F2C73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590" y="1727068"/>
            <a:ext cx="11122819" cy="3324992"/>
          </a:xfrm>
        </p:spPr>
        <p:txBody>
          <a:bodyPr>
            <a:normAutofit lnSpcReduction="10000"/>
          </a:bodyPr>
          <a:lstStyle/>
          <a:p>
            <a:pPr marL="914400" indent="-914400">
              <a:lnSpc>
                <a:spcPct val="120000"/>
              </a:lnSpc>
              <a:buFont typeface="+mj-lt"/>
              <a:buAutoNum type="arabicPeriod" startAt="2"/>
            </a:pP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What was Martin O’Neill’s first competitive match in charge and what was the score?</a:t>
            </a:r>
            <a:endParaRPr lang="en-GB" sz="2000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1BE83AB3-7CFE-4AED-9736-9E4FBE7E309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000" y="205040"/>
            <a:ext cx="1260000" cy="1260000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DC9F24C5-9E62-445D-9E78-C0654859E3F1}"/>
              </a:ext>
            </a:extLst>
          </p:cNvPr>
          <p:cNvSpPr txBox="1">
            <a:spLocks/>
          </p:cNvSpPr>
          <p:nvPr/>
        </p:nvSpPr>
        <p:spPr>
          <a:xfrm>
            <a:off x="10112453" y="5894210"/>
            <a:ext cx="2079547" cy="96379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2 points</a:t>
            </a:r>
          </a:p>
        </p:txBody>
      </p:sp>
    </p:spTree>
    <p:extLst>
      <p:ext uri="{BB962C8B-B14F-4D97-AF65-F5344CB8AC3E}">
        <p14:creationId xmlns:p14="http://schemas.microsoft.com/office/powerpoint/2010/main" val="4281481908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EA29E2D-D037-4F8C-B54C-55B6C61C8017}"/>
              </a:ext>
            </a:extLst>
          </p:cNvPr>
          <p:cNvSpPr txBox="1">
            <a:spLocks/>
          </p:cNvSpPr>
          <p:nvPr/>
        </p:nvSpPr>
        <p:spPr>
          <a:xfrm>
            <a:off x="534590" y="4808414"/>
            <a:ext cx="11122819" cy="20267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30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C3F17E8-6F36-449F-8843-195AAC01A6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590" y="1727068"/>
            <a:ext cx="11122819" cy="2913512"/>
          </a:xfrm>
        </p:spPr>
        <p:txBody>
          <a:bodyPr>
            <a:normAutofit/>
          </a:bodyPr>
          <a:lstStyle/>
          <a:p>
            <a:pPr marL="914400" indent="-914400">
              <a:lnSpc>
                <a:spcPct val="100000"/>
              </a:lnSpc>
              <a:buFont typeface="+mj-lt"/>
              <a:buAutoNum type="arabicPeriod" startAt="3"/>
            </a:pP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By how many points did ‘The Invincibles’ win the league?</a:t>
            </a:r>
            <a:endParaRPr lang="en-GB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C3E0797E-1151-47BB-9E52-6C62DD701F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000" y="205040"/>
            <a:ext cx="1260000" cy="1260000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5059F1DB-4873-4A3B-B07A-35E801FAF1DA}"/>
              </a:ext>
            </a:extLst>
          </p:cNvPr>
          <p:cNvSpPr txBox="1">
            <a:spLocks/>
          </p:cNvSpPr>
          <p:nvPr/>
        </p:nvSpPr>
        <p:spPr>
          <a:xfrm>
            <a:off x="10112453" y="5894210"/>
            <a:ext cx="2079547" cy="96379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2 points</a:t>
            </a:r>
          </a:p>
        </p:txBody>
      </p:sp>
    </p:spTree>
    <p:extLst>
      <p:ext uri="{BB962C8B-B14F-4D97-AF65-F5344CB8AC3E}">
        <p14:creationId xmlns:p14="http://schemas.microsoft.com/office/powerpoint/2010/main" val="1025506206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652292F-2E5D-4A5E-AEF0-8A2B89954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590" y="1727068"/>
            <a:ext cx="11122819" cy="3233552"/>
          </a:xfrm>
        </p:spPr>
        <p:txBody>
          <a:bodyPr>
            <a:normAutofit fontScale="85000" lnSpcReduction="20000"/>
          </a:bodyPr>
          <a:lstStyle/>
          <a:p>
            <a:pPr marL="914400" indent="-914400">
              <a:lnSpc>
                <a:spcPct val="100000"/>
              </a:lnSpc>
              <a:spcBef>
                <a:spcPts val="0"/>
              </a:spcBef>
              <a:buFont typeface="+mj-lt"/>
              <a:buAutoNum type="arabicPeriod" startAt="4"/>
            </a:pP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Moussa Dembele’s hat-trick against Rangers in the 5-1 victory was the first hat-trick in the fixture since the 1970s.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	Who was the last Celtic player to achieve the 	same feat all those years before?</a:t>
            </a:r>
            <a:endParaRPr lang="en-GB" sz="20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01E4084-64DA-4392-8F43-94ADC480D649}"/>
              </a:ext>
            </a:extLst>
          </p:cNvPr>
          <p:cNvSpPr txBox="1">
            <a:spLocks/>
          </p:cNvSpPr>
          <p:nvPr/>
        </p:nvSpPr>
        <p:spPr>
          <a:xfrm>
            <a:off x="534590" y="4960620"/>
            <a:ext cx="11122819" cy="17066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Harry Hood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A04B3E31-FBEA-493A-BE2C-6DFFDD040B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000" y="205040"/>
            <a:ext cx="1260000" cy="1260000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7E692B86-9934-4ED8-BB8D-FCEBD1803235}"/>
              </a:ext>
            </a:extLst>
          </p:cNvPr>
          <p:cNvSpPr txBox="1">
            <a:spLocks/>
          </p:cNvSpPr>
          <p:nvPr/>
        </p:nvSpPr>
        <p:spPr>
          <a:xfrm>
            <a:off x="10112453" y="5894210"/>
            <a:ext cx="2079547" cy="96379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2 points</a:t>
            </a:r>
          </a:p>
        </p:txBody>
      </p:sp>
    </p:spTree>
    <p:extLst>
      <p:ext uri="{BB962C8B-B14F-4D97-AF65-F5344CB8AC3E}">
        <p14:creationId xmlns:p14="http://schemas.microsoft.com/office/powerpoint/2010/main" val="26754689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B1D581CA-2F01-4E01-9668-51BFB6E942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36" r="25418" b="74444"/>
          <a:stretch/>
        </p:blipFill>
        <p:spPr>
          <a:xfrm>
            <a:off x="887007" y="1750740"/>
            <a:ext cx="4706424" cy="3356519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2F0024CE-CE4F-446C-8704-05BE3BA0D0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36" t="1" r="-5633" b="-4685"/>
          <a:stretch/>
        </p:blipFill>
        <p:spPr>
          <a:xfrm>
            <a:off x="6598569" y="352766"/>
            <a:ext cx="4706424" cy="6152468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D07F7673-1FC6-43CF-8255-BD923FFA86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60000" cy="1260000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5BBCA59-79E2-4C4F-AD84-E921DECAB0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2000" y="0"/>
            <a:ext cx="1260000" cy="1260000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3F060611-BAB2-4A64-A709-24E5D959E6B7}"/>
              </a:ext>
            </a:extLst>
          </p:cNvPr>
          <p:cNvSpPr txBox="1">
            <a:spLocks/>
          </p:cNvSpPr>
          <p:nvPr/>
        </p:nvSpPr>
        <p:spPr>
          <a:xfrm>
            <a:off x="10112453" y="5894210"/>
            <a:ext cx="2079547" cy="96379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6000" dirty="0">
                <a:solidFill>
                  <a:srgbClr val="00B050"/>
                </a:solidFill>
                <a:latin typeface="Agency FB" panose="020B0503020202020204" pitchFamily="34" charset="0"/>
              </a:rPr>
              <a:t>2 points</a:t>
            </a:r>
          </a:p>
        </p:txBody>
      </p:sp>
    </p:spTree>
    <p:extLst>
      <p:ext uri="{BB962C8B-B14F-4D97-AF65-F5344CB8AC3E}">
        <p14:creationId xmlns:p14="http://schemas.microsoft.com/office/powerpoint/2010/main" val="159678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652292F-2E5D-4A5E-AEF0-8A2B89954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590" y="1727068"/>
            <a:ext cx="11122819" cy="2639192"/>
          </a:xfrm>
        </p:spPr>
        <p:txBody>
          <a:bodyPr>
            <a:normAutofit/>
          </a:bodyPr>
          <a:lstStyle/>
          <a:p>
            <a:pPr marL="914400" indent="-914400">
              <a:lnSpc>
                <a:spcPct val="100000"/>
              </a:lnSpc>
              <a:buFont typeface="+mj-lt"/>
              <a:buAutoNum type="arabicPeriod" startAt="5"/>
            </a:pPr>
            <a:r>
              <a:rPr lang="en-GB" sz="6600" dirty="0">
                <a:solidFill>
                  <a:schemeClr val="bg1"/>
                </a:solidFill>
                <a:latin typeface="Agency FB" panose="020B0503020202020204" pitchFamily="34" charset="0"/>
              </a:rPr>
              <a:t>Who was Celtic’s first million pound player?</a:t>
            </a:r>
            <a:endParaRPr lang="en-GB" sz="24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EA29E2D-D037-4F8C-B54C-55B6C61C8017}"/>
              </a:ext>
            </a:extLst>
          </p:cNvPr>
          <p:cNvSpPr txBox="1">
            <a:spLocks/>
          </p:cNvSpPr>
          <p:nvPr/>
        </p:nvSpPr>
        <p:spPr>
          <a:xfrm>
            <a:off x="534590" y="3732374"/>
            <a:ext cx="11122819" cy="207244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John Collins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(£1million from Hibs, July 1990)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2159948F-6158-4655-981C-9E392DBC84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000" y="205040"/>
            <a:ext cx="1260000" cy="1260000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9AD566B4-AA9D-48FA-97C7-D81A09A497AB}"/>
              </a:ext>
            </a:extLst>
          </p:cNvPr>
          <p:cNvSpPr txBox="1">
            <a:spLocks/>
          </p:cNvSpPr>
          <p:nvPr/>
        </p:nvSpPr>
        <p:spPr>
          <a:xfrm>
            <a:off x="10112453" y="5894210"/>
            <a:ext cx="2079547" cy="96379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2 points</a:t>
            </a:r>
          </a:p>
        </p:txBody>
      </p:sp>
    </p:spTree>
    <p:extLst>
      <p:ext uri="{BB962C8B-B14F-4D97-AF65-F5344CB8AC3E}">
        <p14:creationId xmlns:p14="http://schemas.microsoft.com/office/powerpoint/2010/main" val="2449700603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652292F-2E5D-4A5E-AEF0-8A2B89954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590" y="1727068"/>
            <a:ext cx="11122819" cy="2639192"/>
          </a:xfrm>
        </p:spPr>
        <p:txBody>
          <a:bodyPr>
            <a:normAutofit/>
          </a:bodyPr>
          <a:lstStyle/>
          <a:p>
            <a:pPr marL="914400" indent="-914400">
              <a:lnSpc>
                <a:spcPct val="100000"/>
              </a:lnSpc>
              <a:buFont typeface="+mj-lt"/>
              <a:buAutoNum type="arabicPeriod" startAt="6"/>
            </a:pPr>
            <a:r>
              <a:rPr lang="en-GB" sz="6600" dirty="0">
                <a:solidFill>
                  <a:schemeClr val="bg1"/>
                </a:solidFill>
                <a:latin typeface="Agency FB" panose="020B0503020202020204" pitchFamily="34" charset="0"/>
              </a:rPr>
              <a:t>Who was the first Celtic player to say he had won the World Cup?</a:t>
            </a:r>
            <a:endParaRPr lang="en-GB" sz="24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5AAF878-74A4-4026-9AC8-16C623C1381C}"/>
              </a:ext>
            </a:extLst>
          </p:cNvPr>
          <p:cNvSpPr txBox="1">
            <a:spLocks/>
          </p:cNvSpPr>
          <p:nvPr/>
        </p:nvSpPr>
        <p:spPr>
          <a:xfrm>
            <a:off x="534590" y="4594860"/>
            <a:ext cx="11122819" cy="20724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Juninho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C3676962-4954-4536-B0C3-7E24F2226B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000" y="205040"/>
            <a:ext cx="1260000" cy="1260000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5BD2DEAC-2D33-4681-B1FF-E6C69958E20F}"/>
              </a:ext>
            </a:extLst>
          </p:cNvPr>
          <p:cNvSpPr txBox="1">
            <a:spLocks/>
          </p:cNvSpPr>
          <p:nvPr/>
        </p:nvSpPr>
        <p:spPr>
          <a:xfrm>
            <a:off x="10112453" y="5894210"/>
            <a:ext cx="2079547" cy="96379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2 points</a:t>
            </a:r>
          </a:p>
        </p:txBody>
      </p:sp>
    </p:spTree>
    <p:extLst>
      <p:ext uri="{BB962C8B-B14F-4D97-AF65-F5344CB8AC3E}">
        <p14:creationId xmlns:p14="http://schemas.microsoft.com/office/powerpoint/2010/main" val="2840175178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652292F-2E5D-4A5E-AEF0-8A2B89954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590" y="1727068"/>
            <a:ext cx="11122819" cy="3416432"/>
          </a:xfrm>
        </p:spPr>
        <p:txBody>
          <a:bodyPr>
            <a:normAutofit fontScale="92500" lnSpcReduction="20000"/>
          </a:bodyPr>
          <a:lstStyle/>
          <a:p>
            <a:pPr marL="914400" indent="-914400">
              <a:lnSpc>
                <a:spcPct val="100000"/>
              </a:lnSpc>
              <a:spcBef>
                <a:spcPts val="0"/>
              </a:spcBef>
              <a:buFont typeface="+mj-lt"/>
              <a:buAutoNum type="arabicPeriod" startAt="7"/>
            </a:pPr>
            <a:r>
              <a:rPr lang="en-GB" sz="5400" dirty="0">
                <a:solidFill>
                  <a:schemeClr val="bg1"/>
                </a:solidFill>
                <a:latin typeface="Agency FB" panose="020B0503020202020204" pitchFamily="34" charset="0"/>
              </a:rPr>
              <a:t>At the end of the 1959/60 season Celtic played several friendly matches. What fact was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5400" dirty="0">
                <a:solidFill>
                  <a:schemeClr val="bg1"/>
                </a:solidFill>
                <a:latin typeface="Agency FB" panose="020B0503020202020204" pitchFamily="34" charset="0"/>
              </a:rPr>
              <a:t>	particularly remarkable about the game against 	Sparta Rotterdam – other than the 5-1 victory 	that Celtic recorded?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5AAF878-74A4-4026-9AC8-16C623C1381C}"/>
              </a:ext>
            </a:extLst>
          </p:cNvPr>
          <p:cNvSpPr txBox="1">
            <a:spLocks/>
          </p:cNvSpPr>
          <p:nvPr/>
        </p:nvSpPr>
        <p:spPr>
          <a:xfrm>
            <a:off x="534590" y="4991294"/>
            <a:ext cx="11122819" cy="1866706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Celtic wore numbers on their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shorts for the first time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9269A7D4-92CE-43C1-AD78-37499CFBC0D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000" y="205040"/>
            <a:ext cx="1260000" cy="1260000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4D4FF09E-8B41-4845-BE7B-FF8AD4A2F141}"/>
              </a:ext>
            </a:extLst>
          </p:cNvPr>
          <p:cNvSpPr txBox="1">
            <a:spLocks/>
          </p:cNvSpPr>
          <p:nvPr/>
        </p:nvSpPr>
        <p:spPr>
          <a:xfrm>
            <a:off x="10112453" y="5894210"/>
            <a:ext cx="2079547" cy="96379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2 points</a:t>
            </a:r>
          </a:p>
        </p:txBody>
      </p:sp>
    </p:spTree>
    <p:extLst>
      <p:ext uri="{BB962C8B-B14F-4D97-AF65-F5344CB8AC3E}">
        <p14:creationId xmlns:p14="http://schemas.microsoft.com/office/powerpoint/2010/main" val="2374839548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652292F-2E5D-4A5E-AEF0-8A2B89954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590" y="1498468"/>
            <a:ext cx="11122819" cy="2982918"/>
          </a:xfrm>
        </p:spPr>
        <p:txBody>
          <a:bodyPr>
            <a:normAutofit fontScale="92500" lnSpcReduction="20000"/>
          </a:bodyPr>
          <a:lstStyle/>
          <a:p>
            <a:pPr marL="914400" indent="-914400">
              <a:lnSpc>
                <a:spcPct val="100000"/>
              </a:lnSpc>
              <a:buFont typeface="+mj-lt"/>
              <a:buAutoNum type="arabicPeriod" startAt="8"/>
            </a:pP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After defeating St Johnstone to win the league on </a:t>
            </a:r>
            <a:r>
              <a:rPr lang="en-GB" sz="60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May </a:t>
            </a: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9, 1998, Celtic played in a match only 	four days later. Who were the opposition?</a:t>
            </a:r>
            <a:endParaRPr lang="en-GB" sz="20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5AAF878-74A4-4026-9AC8-16C623C1381C}"/>
              </a:ext>
            </a:extLst>
          </p:cNvPr>
          <p:cNvSpPr txBox="1">
            <a:spLocks/>
          </p:cNvSpPr>
          <p:nvPr/>
        </p:nvSpPr>
        <p:spPr>
          <a:xfrm>
            <a:off x="1254581" y="4276346"/>
            <a:ext cx="9682836" cy="23766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Sporting Lisbon in a friendly – poor crowd due to the ill feeling towards </a:t>
            </a:r>
            <a:r>
              <a:rPr kumimoji="0" lang="en-GB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Cadete</a:t>
            </a:r>
            <a:endParaRPr kumimoji="0" lang="en-GB" sz="5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gency FB" panose="020B0503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E6FB06E2-54A2-43B2-8E68-341E46098D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000" y="205040"/>
            <a:ext cx="1260000" cy="1260000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DDBAF9CD-946C-4340-AC33-B8FDDA39C1EB}"/>
              </a:ext>
            </a:extLst>
          </p:cNvPr>
          <p:cNvSpPr txBox="1">
            <a:spLocks/>
          </p:cNvSpPr>
          <p:nvPr/>
        </p:nvSpPr>
        <p:spPr>
          <a:xfrm>
            <a:off x="10112453" y="5894210"/>
            <a:ext cx="2079547" cy="96379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2 points</a:t>
            </a:r>
          </a:p>
        </p:txBody>
      </p:sp>
    </p:spTree>
    <p:extLst>
      <p:ext uri="{BB962C8B-B14F-4D97-AF65-F5344CB8AC3E}">
        <p14:creationId xmlns:p14="http://schemas.microsoft.com/office/powerpoint/2010/main" val="2186818622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652292F-2E5D-4A5E-AEF0-8A2B89954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590" y="1727068"/>
            <a:ext cx="11122819" cy="2753492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914400" indent="-914400">
              <a:lnSpc>
                <a:spcPct val="100000"/>
              </a:lnSpc>
              <a:buFont typeface="+mj-lt"/>
              <a:buAutoNum type="arabicPeriod" startAt="9"/>
            </a:pPr>
            <a:r>
              <a:rPr lang="en-GB" sz="6600" dirty="0">
                <a:solidFill>
                  <a:schemeClr val="bg1"/>
                </a:solidFill>
                <a:latin typeface="Agency FB"/>
              </a:rPr>
              <a:t>Bobby </a:t>
            </a:r>
            <a:r>
              <a:rPr lang="en-GB" sz="6600" err="1">
                <a:solidFill>
                  <a:schemeClr val="bg1"/>
                </a:solidFill>
                <a:latin typeface="Agency FB"/>
              </a:rPr>
              <a:t>Petta</a:t>
            </a:r>
            <a:r>
              <a:rPr lang="en-GB" sz="6600">
                <a:solidFill>
                  <a:schemeClr val="bg1"/>
                </a:solidFill>
                <a:latin typeface="Agency FB"/>
              </a:rPr>
              <a:t> left Celtic on loan during </a:t>
            </a:r>
            <a:r>
              <a:rPr lang="en-GB" sz="6600" dirty="0">
                <a:solidFill>
                  <a:schemeClr val="bg1"/>
                </a:solidFill>
                <a:latin typeface="Agency FB"/>
              </a:rPr>
              <a:t>the 2003/04 season. To which English side did he move?</a:t>
            </a:r>
            <a:endParaRPr lang="en-GB" sz="2400" dirty="0">
              <a:solidFill>
                <a:schemeClr val="bg1"/>
              </a:solidFill>
              <a:latin typeface="Agency FB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EA29E2D-D037-4F8C-B54C-55B6C61C8017}"/>
              </a:ext>
            </a:extLst>
          </p:cNvPr>
          <p:cNvSpPr txBox="1">
            <a:spLocks/>
          </p:cNvSpPr>
          <p:nvPr/>
        </p:nvSpPr>
        <p:spPr>
          <a:xfrm>
            <a:off x="534590" y="4914900"/>
            <a:ext cx="11122819" cy="17524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Fulham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5A5E7F20-A412-44E6-AB20-1BEE9770EC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000" y="205040"/>
            <a:ext cx="1260000" cy="1260000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8A3E0A8C-E078-45D4-B00B-92957AE6ED35}"/>
              </a:ext>
            </a:extLst>
          </p:cNvPr>
          <p:cNvSpPr txBox="1">
            <a:spLocks/>
          </p:cNvSpPr>
          <p:nvPr/>
        </p:nvSpPr>
        <p:spPr>
          <a:xfrm>
            <a:off x="10112453" y="5894210"/>
            <a:ext cx="2079547" cy="96379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2 points</a:t>
            </a:r>
          </a:p>
        </p:txBody>
      </p:sp>
    </p:spTree>
    <p:extLst>
      <p:ext uri="{BB962C8B-B14F-4D97-AF65-F5344CB8AC3E}">
        <p14:creationId xmlns:p14="http://schemas.microsoft.com/office/powerpoint/2010/main" val="449726742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652292F-2E5D-4A5E-AEF0-8A2B89954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590" y="1727068"/>
            <a:ext cx="11122819" cy="2639192"/>
          </a:xfrm>
        </p:spPr>
        <p:txBody>
          <a:bodyPr>
            <a:normAutofit/>
          </a:bodyPr>
          <a:lstStyle/>
          <a:p>
            <a:pPr marL="914400" indent="-914400">
              <a:lnSpc>
                <a:spcPct val="100000"/>
              </a:lnSpc>
              <a:buFont typeface="+mj-lt"/>
              <a:buAutoNum type="arabicPeriod" startAt="10"/>
            </a:pPr>
            <a:r>
              <a:rPr lang="en-GB" sz="5400" dirty="0">
                <a:solidFill>
                  <a:schemeClr val="bg1"/>
                </a:solidFill>
                <a:latin typeface="Agency FB" panose="020B0503020202020204" pitchFamily="34" charset="0"/>
              </a:rPr>
              <a:t>Neil Lennon scored two competitive goals away from Celtic Park, who did he score against?</a:t>
            </a:r>
            <a:endParaRPr lang="en-GB" sz="18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EA29E2D-D037-4F8C-B54C-55B6C61C8017}"/>
              </a:ext>
            </a:extLst>
          </p:cNvPr>
          <p:cNvSpPr txBox="1">
            <a:spLocks/>
          </p:cNvSpPr>
          <p:nvPr/>
        </p:nvSpPr>
        <p:spPr>
          <a:xfrm>
            <a:off x="534590" y="4594860"/>
            <a:ext cx="11122819" cy="20724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Dunfermline at East End Park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2C065FC0-2913-451F-9946-AB75A0B3E0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000" y="205040"/>
            <a:ext cx="1260000" cy="1260000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F6FAACAE-3DD2-4A6C-98E6-670898C71DF3}"/>
              </a:ext>
            </a:extLst>
          </p:cNvPr>
          <p:cNvSpPr txBox="1">
            <a:spLocks/>
          </p:cNvSpPr>
          <p:nvPr/>
        </p:nvSpPr>
        <p:spPr>
          <a:xfrm>
            <a:off x="10112453" y="5894210"/>
            <a:ext cx="2079547" cy="96379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2 points</a:t>
            </a:r>
          </a:p>
        </p:txBody>
      </p:sp>
    </p:spTree>
    <p:extLst>
      <p:ext uri="{BB962C8B-B14F-4D97-AF65-F5344CB8AC3E}">
        <p14:creationId xmlns:p14="http://schemas.microsoft.com/office/powerpoint/2010/main" val="2496627110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268B4E8-13BF-4184-AB6D-18BD96399F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590" y="3236261"/>
            <a:ext cx="11122819" cy="3193773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GB" sz="8800" dirty="0">
                <a:solidFill>
                  <a:schemeClr val="bg1"/>
                </a:solidFill>
                <a:latin typeface="Agency FB" panose="020B0503020202020204" pitchFamily="34" charset="0"/>
              </a:rPr>
              <a:t>Thanks to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8800" dirty="0">
                <a:solidFill>
                  <a:srgbClr val="00B050"/>
                </a:solidFill>
                <a:latin typeface="Agency FB" panose="020B0503020202020204" pitchFamily="34" charset="0"/>
              </a:rPr>
              <a:t>Bryan McManus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D1705E9D-A49E-43FF-978E-2BA0103A86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000" y="112276"/>
            <a:ext cx="3240000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129564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2D733-F8F3-4827-8758-167E311D21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3953" y="2462685"/>
            <a:ext cx="11251769" cy="4095682"/>
          </a:xfrm>
        </p:spPr>
        <p:txBody>
          <a:bodyPr>
            <a:normAutofit/>
          </a:bodyPr>
          <a:lstStyle/>
          <a:p>
            <a:r>
              <a:rPr lang="en-GB" sz="9600" b="1" dirty="0">
                <a:solidFill>
                  <a:schemeClr val="bg1"/>
                </a:solidFill>
                <a:latin typeface="Agency FB"/>
              </a:rPr>
              <a:t>CELTIC FC FOUNDATION </a:t>
            </a:r>
            <a:r>
              <a:rPr lang="en-GB" sz="9600" b="1">
                <a:solidFill>
                  <a:schemeClr val="bg1"/>
                </a:solidFill>
                <a:latin typeface="Agency FB"/>
              </a:rPr>
              <a:t>QUIZ : ROUND 7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F9B852DC-9E8B-43F8-87AE-0354FD45B4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000" y="205040"/>
            <a:ext cx="36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554426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BB54352B-0BAA-4646-9FB3-43F35CA1CB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40" t="56425" r="5534" b="30606"/>
          <a:stretch/>
        </p:blipFill>
        <p:spPr>
          <a:xfrm>
            <a:off x="1020417" y="2896338"/>
            <a:ext cx="8521149" cy="1031305"/>
          </a:xfrm>
          <a:prstGeom prst="rect">
            <a:avLst/>
          </a:prstGeom>
        </p:spPr>
      </p:pic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7BA73B73-2EA4-4E68-90A2-D68CFEBE13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96" b="39938"/>
          <a:stretch/>
        </p:blipFill>
        <p:spPr>
          <a:xfrm>
            <a:off x="1020417" y="972937"/>
            <a:ext cx="8521148" cy="1939966"/>
          </a:xfrm>
          <a:prstGeom prst="rect">
            <a:avLst/>
          </a:prstGeom>
        </p:spPr>
      </p:pic>
      <p:pic>
        <p:nvPicPr>
          <p:cNvPr id="14" name="Picture 13" descr="A couple of men wearing headphones&#10;&#10;Description automatically generated with low confidence">
            <a:extLst>
              <a:ext uri="{FF2B5EF4-FFF2-40B4-BE49-F238E27FC236}">
                <a16:creationId xmlns:a16="http://schemas.microsoft.com/office/drawing/2014/main" id="{AEC7D3BF-9E52-4C59-AAAD-B287715BB7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29"/>
          <a:stretch/>
        </p:blipFill>
        <p:spPr>
          <a:xfrm>
            <a:off x="9541565" y="972936"/>
            <a:ext cx="1644731" cy="2954708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5A97B09-5023-491E-9C4A-D0BA7A3B372A}"/>
              </a:ext>
            </a:extLst>
          </p:cNvPr>
          <p:cNvSpPr txBox="1">
            <a:spLocks/>
          </p:cNvSpPr>
          <p:nvPr/>
        </p:nvSpPr>
        <p:spPr>
          <a:xfrm>
            <a:off x="534590" y="4577837"/>
            <a:ext cx="11122819" cy="183621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7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Name the Celts </a:t>
            </a:r>
            <a:r>
              <a:rPr kumimoji="0" lang="en-GB" sz="7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from the</a:t>
            </a:r>
            <a:endParaRPr kumimoji="0" lang="en-GB" sz="7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gency FB" panose="020B0503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7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clubs they have played for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5535521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652292F-2E5D-4A5E-AEF0-8A2B89954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411" y="1727068"/>
            <a:ext cx="6049090" cy="5130932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 marL="914400" indent="-914400">
              <a:lnSpc>
                <a:spcPct val="100000"/>
              </a:lnSpc>
              <a:buFont typeface="+mj-lt"/>
              <a:buAutoNum type="arabicPeriod"/>
            </a:pP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Inverness Caledonian Thistle</a:t>
            </a:r>
          </a:p>
          <a:p>
            <a:pPr marL="914400" indent="-914400">
              <a:lnSpc>
                <a:spcPct val="100000"/>
              </a:lnSpc>
              <a:buFont typeface="+mj-lt"/>
              <a:buAutoNum type="arabicPeriod"/>
            </a:pPr>
            <a:r>
              <a:rPr lang="en-GB" sz="6000">
                <a:solidFill>
                  <a:schemeClr val="bg1"/>
                </a:solidFill>
                <a:latin typeface="Agency FB"/>
              </a:rPr>
              <a:t>Forfar Athletic</a:t>
            </a:r>
            <a:endParaRPr lang="en-GB" sz="6000">
              <a:solidFill>
                <a:schemeClr val="bg1"/>
              </a:solidFill>
              <a:latin typeface="Agency FB" panose="020B0503020202020204" pitchFamily="34" charset="0"/>
            </a:endParaRPr>
          </a:p>
          <a:p>
            <a:pPr marL="914400" indent="-914400">
              <a:lnSpc>
                <a:spcPct val="100000"/>
              </a:lnSpc>
              <a:buFont typeface="+mj-lt"/>
              <a:buAutoNum type="arabicPeriod"/>
            </a:pP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Dundee United</a:t>
            </a:r>
          </a:p>
          <a:p>
            <a:pPr marL="914400" indent="-914400">
              <a:lnSpc>
                <a:spcPct val="100000"/>
              </a:lnSpc>
              <a:buFont typeface="+mj-lt"/>
              <a:buAutoNum type="arabicPeriod"/>
            </a:pP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Celtic</a:t>
            </a:r>
          </a:p>
          <a:p>
            <a:pPr marL="914400" indent="-914400">
              <a:lnSpc>
                <a:spcPct val="100000"/>
              </a:lnSpc>
              <a:buFont typeface="+mj-lt"/>
              <a:buAutoNum type="arabicPeriod"/>
            </a:pP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Middlesbrough</a:t>
            </a:r>
          </a:p>
          <a:p>
            <a:pPr marL="914400" indent="-914400">
              <a:lnSpc>
                <a:spcPct val="100000"/>
              </a:lnSpc>
              <a:buFont typeface="+mj-lt"/>
              <a:buAutoNum type="arabicPeriod"/>
            </a:pP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Vancouver Whitecaps</a:t>
            </a:r>
          </a:p>
          <a:p>
            <a:pPr marL="914400" indent="-914400">
              <a:lnSpc>
                <a:spcPct val="100000"/>
              </a:lnSpc>
              <a:buFont typeface="+mj-lt"/>
              <a:buAutoNum type="arabicPeriod"/>
            </a:pP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Sheffield United</a:t>
            </a:r>
          </a:p>
          <a:p>
            <a:pPr marL="914400" indent="-914400">
              <a:lnSpc>
                <a:spcPct val="100000"/>
              </a:lnSpc>
              <a:buFont typeface="+mj-lt"/>
              <a:buAutoNum type="arabicPeriod"/>
            </a:pP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Aberdeen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62AD68-0707-4583-ABD1-0AB2B1B5E451}"/>
              </a:ext>
            </a:extLst>
          </p:cNvPr>
          <p:cNvSpPr txBox="1"/>
          <p:nvPr/>
        </p:nvSpPr>
        <p:spPr>
          <a:xfrm>
            <a:off x="7673009" y="205040"/>
            <a:ext cx="3896139" cy="644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13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2CA2468C-C033-4834-B777-CB3AE80143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000" y="205040"/>
            <a:ext cx="126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4646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C890653B-1EBE-4650-A9FC-E6128B76ED99}"/>
              </a:ext>
            </a:extLst>
          </p:cNvPr>
          <p:cNvSpPr txBox="1">
            <a:spLocks/>
          </p:cNvSpPr>
          <p:nvPr/>
        </p:nvSpPr>
        <p:spPr>
          <a:xfrm>
            <a:off x="1524000" y="481091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3800" dirty="0">
                <a:solidFill>
                  <a:schemeClr val="bg1"/>
                </a:solidFill>
                <a:latin typeface="Agency FB" panose="020B0503020202020204" pitchFamily="34" charset="0"/>
              </a:rPr>
              <a:t>BONUS </a:t>
            </a:r>
            <a:r>
              <a:rPr lang="en-GB" sz="13800" dirty="0">
                <a:solidFill>
                  <a:srgbClr val="00B050"/>
                </a:solidFill>
                <a:latin typeface="Agency FB" panose="020B0503020202020204" pitchFamily="34" charset="0"/>
              </a:rPr>
              <a:t>3</a:t>
            </a:r>
            <a:r>
              <a:rPr lang="en-GB" sz="13800" dirty="0">
                <a:solidFill>
                  <a:schemeClr val="bg1"/>
                </a:solidFill>
                <a:latin typeface="Agency FB" panose="020B0503020202020204" pitchFamily="34" charset="0"/>
              </a:rPr>
              <a:t> POINTS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CAAC017-6591-4DBB-AFA2-0F20BB72CF0C}"/>
              </a:ext>
            </a:extLst>
          </p:cNvPr>
          <p:cNvSpPr txBox="1">
            <a:spLocks/>
          </p:cNvSpPr>
          <p:nvPr/>
        </p:nvSpPr>
        <p:spPr>
          <a:xfrm>
            <a:off x="333375" y="2286000"/>
            <a:ext cx="11525250" cy="45720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1500" dirty="0">
                <a:solidFill>
                  <a:schemeClr val="bg1"/>
                </a:solidFill>
                <a:latin typeface="Agency FB" panose="020B0503020202020204" pitchFamily="34" charset="0"/>
              </a:rPr>
              <a:t>WHICH TEAM IS THE</a:t>
            </a:r>
          </a:p>
          <a:p>
            <a:pPr marL="0" indent="0" algn="ctr">
              <a:buNone/>
            </a:pPr>
            <a:r>
              <a:rPr lang="en-GB" sz="11500" dirty="0">
                <a:solidFill>
                  <a:schemeClr val="bg1"/>
                </a:solidFill>
                <a:latin typeface="Agency FB" panose="020B0503020202020204" pitchFamily="34" charset="0"/>
              </a:rPr>
              <a:t>ODD ONE OUT</a:t>
            </a:r>
          </a:p>
          <a:p>
            <a:pPr marL="0" indent="0" algn="ctr">
              <a:buNone/>
            </a:pPr>
            <a:r>
              <a:rPr lang="en-GB" sz="11500" dirty="0">
                <a:solidFill>
                  <a:srgbClr val="00B050"/>
                </a:solidFill>
                <a:latin typeface="Agency FB" panose="020B0503020202020204" pitchFamily="34" charset="0"/>
              </a:rPr>
              <a:t>AND WHY?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A40C00EA-22CE-4FC8-89EE-37A4A76BF7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31435"/>
            <a:ext cx="1260000" cy="12600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266F0AB0-C979-4EA0-8EB1-DCA0A83BE4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2000" y="3031435"/>
            <a:ext cx="126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664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652292F-2E5D-4A5E-AEF0-8A2B89954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411" y="1727068"/>
            <a:ext cx="6049090" cy="5130932"/>
          </a:xfrm>
        </p:spPr>
        <p:txBody>
          <a:bodyPr>
            <a:normAutofit/>
          </a:bodyPr>
          <a:lstStyle/>
          <a:p>
            <a:pPr marL="914400" indent="-914400">
              <a:lnSpc>
                <a:spcPct val="100000"/>
              </a:lnSpc>
              <a:buFont typeface="+mj-lt"/>
              <a:buAutoNum type="arabicPeriod"/>
            </a:pP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Celtic</a:t>
            </a:r>
          </a:p>
          <a:p>
            <a:pPr marL="914400" indent="-914400">
              <a:lnSpc>
                <a:spcPct val="100000"/>
              </a:lnSpc>
              <a:buFont typeface="+mj-lt"/>
              <a:buAutoNum type="arabicPeriod"/>
            </a:pP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Norwich City</a:t>
            </a:r>
          </a:p>
          <a:p>
            <a:pPr marL="914400" indent="-914400">
              <a:lnSpc>
                <a:spcPct val="100000"/>
              </a:lnSpc>
              <a:buFont typeface="+mj-lt"/>
              <a:buAutoNum type="arabicPeriod"/>
            </a:pP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Reading</a:t>
            </a:r>
          </a:p>
          <a:p>
            <a:pPr marL="914400" indent="-914400">
              <a:lnSpc>
                <a:spcPct val="100000"/>
              </a:lnSpc>
              <a:buFont typeface="+mj-lt"/>
              <a:buAutoNum type="arabicPeriod"/>
            </a:pP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Bournemouth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7495F4-94FE-4265-A011-9CBF32D6A8EA}"/>
              </a:ext>
            </a:extLst>
          </p:cNvPr>
          <p:cNvSpPr txBox="1"/>
          <p:nvPr/>
        </p:nvSpPr>
        <p:spPr>
          <a:xfrm>
            <a:off x="7673009" y="205040"/>
            <a:ext cx="3896139" cy="644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13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7DDFA9AA-BD2F-4E16-81D4-EB67AADF49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000" y="205040"/>
            <a:ext cx="126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039160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652292F-2E5D-4A5E-AEF0-8A2B89954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411" y="1727068"/>
            <a:ext cx="6049090" cy="5130932"/>
          </a:xfrm>
        </p:spPr>
        <p:txBody>
          <a:bodyPr>
            <a:normAutofit fontScale="92500" lnSpcReduction="20000"/>
          </a:bodyPr>
          <a:lstStyle/>
          <a:p>
            <a:pPr marL="914400" indent="-914400">
              <a:lnSpc>
                <a:spcPct val="100000"/>
              </a:lnSpc>
              <a:buFont typeface="+mj-lt"/>
              <a:buAutoNum type="arabicPeriod"/>
            </a:pP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Nitra</a:t>
            </a:r>
          </a:p>
          <a:p>
            <a:pPr marL="914400" indent="-914400">
              <a:lnSpc>
                <a:spcPct val="100000"/>
              </a:lnSpc>
              <a:buFont typeface="+mj-lt"/>
              <a:buAutoNum type="arabicPeriod"/>
            </a:pP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St. Etienne</a:t>
            </a:r>
          </a:p>
          <a:p>
            <a:pPr marL="914400" indent="-914400">
              <a:lnSpc>
                <a:spcPct val="100000"/>
              </a:lnSpc>
              <a:buFont typeface="+mj-lt"/>
              <a:buAutoNum type="arabicPeriod"/>
            </a:pP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Bastia</a:t>
            </a:r>
          </a:p>
          <a:p>
            <a:pPr marL="914400" indent="-914400">
              <a:lnSpc>
                <a:spcPct val="100000"/>
              </a:lnSpc>
              <a:buFont typeface="+mj-lt"/>
              <a:buAutoNum type="arabicPeriod"/>
            </a:pP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Duisburg</a:t>
            </a:r>
          </a:p>
          <a:p>
            <a:pPr marL="914400" indent="-914400">
              <a:lnSpc>
                <a:spcPct val="100000"/>
              </a:lnSpc>
              <a:buFont typeface="+mj-lt"/>
              <a:buAutoNum type="arabicPeriod"/>
            </a:pP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Celtic</a:t>
            </a:r>
          </a:p>
          <a:p>
            <a:pPr marL="914400" indent="-914400">
              <a:lnSpc>
                <a:spcPct val="100000"/>
              </a:lnSpc>
              <a:buFont typeface="+mj-lt"/>
              <a:buAutoNum type="arabicPeriod"/>
            </a:pP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JEF United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6831F5-5EFD-4B5B-9170-9B8A663AD7A0}"/>
              </a:ext>
            </a:extLst>
          </p:cNvPr>
          <p:cNvSpPr txBox="1"/>
          <p:nvPr/>
        </p:nvSpPr>
        <p:spPr>
          <a:xfrm>
            <a:off x="7673009" y="205040"/>
            <a:ext cx="3896139" cy="644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13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45986CDF-ACC6-441C-8709-068B30C540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000" y="205040"/>
            <a:ext cx="126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078020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652292F-2E5D-4A5E-AEF0-8A2B89954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411" y="1727068"/>
            <a:ext cx="6049090" cy="5130932"/>
          </a:xfrm>
        </p:spPr>
        <p:txBody>
          <a:bodyPr>
            <a:normAutofit fontScale="92500" lnSpcReduction="20000"/>
          </a:bodyPr>
          <a:lstStyle/>
          <a:p>
            <a:pPr marL="914400" indent="-914400">
              <a:lnSpc>
                <a:spcPct val="100000"/>
              </a:lnSpc>
              <a:buFont typeface="+mj-lt"/>
              <a:buAutoNum type="arabicPeriod"/>
            </a:pP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Crystal Palace</a:t>
            </a:r>
          </a:p>
          <a:p>
            <a:pPr marL="914400" indent="-914400">
              <a:lnSpc>
                <a:spcPct val="100000"/>
              </a:lnSpc>
              <a:buFont typeface="+mj-lt"/>
              <a:buAutoNum type="arabicPeriod"/>
            </a:pP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Arsenal</a:t>
            </a:r>
          </a:p>
          <a:p>
            <a:pPr marL="914400" indent="-914400">
              <a:lnSpc>
                <a:spcPct val="100000"/>
              </a:lnSpc>
              <a:buFont typeface="+mj-lt"/>
              <a:buAutoNum type="arabicPeriod"/>
            </a:pP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West Ham</a:t>
            </a:r>
          </a:p>
          <a:p>
            <a:pPr marL="914400" indent="-914400">
              <a:lnSpc>
                <a:spcPct val="100000"/>
              </a:lnSpc>
              <a:buFont typeface="+mj-lt"/>
              <a:buAutoNum type="arabicPeriod"/>
            </a:pP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Nottingham Forest</a:t>
            </a:r>
          </a:p>
          <a:p>
            <a:pPr marL="914400" indent="-914400">
              <a:lnSpc>
                <a:spcPct val="100000"/>
              </a:lnSpc>
              <a:buFont typeface="+mj-lt"/>
              <a:buAutoNum type="arabicPeriod"/>
            </a:pP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Celtic</a:t>
            </a:r>
          </a:p>
          <a:p>
            <a:pPr marL="914400" indent="-914400">
              <a:lnSpc>
                <a:spcPct val="100000"/>
              </a:lnSpc>
              <a:buFont typeface="+mj-lt"/>
              <a:buAutoNum type="arabicPeriod"/>
            </a:pP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Burnley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F38AEE-73A3-43CC-A32F-3BBFC31405FA}"/>
              </a:ext>
            </a:extLst>
          </p:cNvPr>
          <p:cNvSpPr txBox="1"/>
          <p:nvPr/>
        </p:nvSpPr>
        <p:spPr>
          <a:xfrm>
            <a:off x="7673009" y="205040"/>
            <a:ext cx="3896139" cy="644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13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805A69D3-358D-49C5-867B-C1E89E89A8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000" y="205040"/>
            <a:ext cx="126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598052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652292F-2E5D-4A5E-AEF0-8A2B89954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411" y="1727068"/>
            <a:ext cx="6049090" cy="5130932"/>
          </a:xfrm>
        </p:spPr>
        <p:txBody>
          <a:bodyPr>
            <a:normAutofit lnSpcReduction="10000"/>
          </a:bodyPr>
          <a:lstStyle/>
          <a:p>
            <a:pPr marL="914400" indent="-914400">
              <a:lnSpc>
                <a:spcPct val="100000"/>
              </a:lnSpc>
              <a:buFont typeface="+mj-lt"/>
              <a:buAutoNum type="arabicPeriod"/>
            </a:pP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Aston Villa</a:t>
            </a:r>
          </a:p>
          <a:p>
            <a:pPr marL="914400" indent="-914400">
              <a:lnSpc>
                <a:spcPct val="100000"/>
              </a:lnSpc>
              <a:buFont typeface="+mj-lt"/>
              <a:buAutoNum type="arabicPeriod"/>
            </a:pP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Motherwell</a:t>
            </a:r>
          </a:p>
          <a:p>
            <a:pPr marL="914400" indent="-914400">
              <a:lnSpc>
                <a:spcPct val="100000"/>
              </a:lnSpc>
              <a:buFont typeface="+mj-lt"/>
              <a:buAutoNum type="arabicPeriod"/>
            </a:pP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Celtic</a:t>
            </a:r>
          </a:p>
          <a:p>
            <a:pPr marL="914400" indent="-914400">
              <a:lnSpc>
                <a:spcPct val="100000"/>
              </a:lnSpc>
              <a:buFont typeface="+mj-lt"/>
              <a:buAutoNum type="arabicPeriod"/>
            </a:pP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Man United</a:t>
            </a:r>
          </a:p>
          <a:p>
            <a:pPr marL="914400" indent="-914400">
              <a:lnSpc>
                <a:spcPct val="100000"/>
              </a:lnSpc>
              <a:buFont typeface="+mj-lt"/>
              <a:buAutoNum type="arabicPeriod"/>
            </a:pP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Motherwell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E7991D-C7EB-4707-A8DE-C7BC076BC293}"/>
              </a:ext>
            </a:extLst>
          </p:cNvPr>
          <p:cNvSpPr txBox="1"/>
          <p:nvPr/>
        </p:nvSpPr>
        <p:spPr>
          <a:xfrm>
            <a:off x="7673009" y="205040"/>
            <a:ext cx="3896139" cy="644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13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42B95061-3E0C-4918-85CA-D3780DF06B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000" y="205040"/>
            <a:ext cx="126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819135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652292F-2E5D-4A5E-AEF0-8A2B89954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411" y="1727068"/>
            <a:ext cx="6049090" cy="5130932"/>
          </a:xfrm>
        </p:spPr>
        <p:txBody>
          <a:bodyPr>
            <a:normAutofit fontScale="77500" lnSpcReduction="20000"/>
          </a:bodyPr>
          <a:lstStyle/>
          <a:p>
            <a:pPr marL="914400" indent="-914400">
              <a:lnSpc>
                <a:spcPct val="100000"/>
              </a:lnSpc>
              <a:buFont typeface="+mj-lt"/>
              <a:buAutoNum type="arabicPeriod"/>
            </a:pPr>
            <a:r>
              <a:rPr lang="en-GB" sz="6000" dirty="0" err="1">
                <a:solidFill>
                  <a:schemeClr val="bg1"/>
                </a:solidFill>
                <a:latin typeface="Agency FB" panose="020B0503020202020204" pitchFamily="34" charset="0"/>
              </a:rPr>
              <a:t>Tatran</a:t>
            </a: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 </a:t>
            </a:r>
            <a:r>
              <a:rPr lang="en-GB" sz="6000" dirty="0" err="1">
                <a:solidFill>
                  <a:schemeClr val="bg1"/>
                </a:solidFill>
                <a:latin typeface="Agency FB" panose="020B0503020202020204" pitchFamily="34" charset="0"/>
              </a:rPr>
              <a:t>Presov</a:t>
            </a:r>
            <a:endParaRPr lang="en-GB" sz="6000" dirty="0">
              <a:solidFill>
                <a:schemeClr val="bg1"/>
              </a:solidFill>
              <a:latin typeface="Agency FB" panose="020B0503020202020204" pitchFamily="34" charset="0"/>
            </a:endParaRPr>
          </a:p>
          <a:p>
            <a:pPr marL="914400" indent="-914400">
              <a:lnSpc>
                <a:spcPct val="100000"/>
              </a:lnSpc>
              <a:buFont typeface="+mj-lt"/>
              <a:buAutoNum type="arabicPeriod"/>
            </a:pPr>
            <a:r>
              <a:rPr lang="en-GB" sz="6000" dirty="0" err="1">
                <a:solidFill>
                  <a:schemeClr val="bg1"/>
                </a:solidFill>
                <a:latin typeface="Agency FB" panose="020B0503020202020204" pitchFamily="34" charset="0"/>
              </a:rPr>
              <a:t>Slovan</a:t>
            </a: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 Bratislava</a:t>
            </a:r>
          </a:p>
          <a:p>
            <a:pPr marL="914400" indent="-914400">
              <a:lnSpc>
                <a:spcPct val="100000"/>
              </a:lnSpc>
              <a:buFont typeface="+mj-lt"/>
              <a:buAutoNum type="arabicPeriod"/>
            </a:pP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Sunderland</a:t>
            </a:r>
          </a:p>
          <a:p>
            <a:pPr marL="914400" indent="-914400">
              <a:lnSpc>
                <a:spcPct val="100000"/>
              </a:lnSpc>
              <a:buFont typeface="+mj-lt"/>
              <a:buAutoNum type="arabicPeriod"/>
            </a:pP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West Brom</a:t>
            </a:r>
          </a:p>
          <a:p>
            <a:pPr marL="914400" indent="-914400">
              <a:lnSpc>
                <a:spcPct val="100000"/>
              </a:lnSpc>
              <a:buFont typeface="+mj-lt"/>
              <a:buAutoNum type="arabicPeriod"/>
            </a:pP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Celtic</a:t>
            </a:r>
          </a:p>
          <a:p>
            <a:pPr marL="914400" indent="-914400">
              <a:lnSpc>
                <a:spcPct val="100000"/>
              </a:lnSpc>
              <a:buFont typeface="+mj-lt"/>
              <a:buAutoNum type="arabicPeriod"/>
            </a:pP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Sunderland</a:t>
            </a:r>
          </a:p>
          <a:p>
            <a:pPr marL="914400" indent="-914400">
              <a:lnSpc>
                <a:spcPct val="100000"/>
              </a:lnSpc>
              <a:buFont typeface="+mj-lt"/>
              <a:buAutoNum type="arabicPeriod"/>
            </a:pP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Burnley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04BA39-E9AF-4267-9697-F07B17BE5A28}"/>
              </a:ext>
            </a:extLst>
          </p:cNvPr>
          <p:cNvSpPr txBox="1"/>
          <p:nvPr/>
        </p:nvSpPr>
        <p:spPr>
          <a:xfrm>
            <a:off x="7673009" y="205040"/>
            <a:ext cx="3896139" cy="644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13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01732E0-FF1F-4706-85CA-24907003FA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000" y="205040"/>
            <a:ext cx="126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41475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652292F-2E5D-4A5E-AEF0-8A2B89954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411" y="1727068"/>
            <a:ext cx="6049090" cy="5130932"/>
          </a:xfrm>
        </p:spPr>
        <p:txBody>
          <a:bodyPr>
            <a:normAutofit fontScale="92500" lnSpcReduction="20000"/>
          </a:bodyPr>
          <a:lstStyle/>
          <a:p>
            <a:pPr marL="914400" indent="-914400">
              <a:lnSpc>
                <a:spcPct val="100000"/>
              </a:lnSpc>
              <a:buFont typeface="+mj-lt"/>
              <a:buAutoNum type="arabicPeriod"/>
            </a:pP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Celtic</a:t>
            </a:r>
          </a:p>
          <a:p>
            <a:pPr marL="914400" indent="-914400">
              <a:lnSpc>
                <a:spcPct val="100000"/>
              </a:lnSpc>
              <a:buFont typeface="+mj-lt"/>
              <a:buAutoNum type="arabicPeriod"/>
            </a:pP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San Jose Earthquakes</a:t>
            </a:r>
          </a:p>
          <a:p>
            <a:pPr marL="914400" indent="-914400">
              <a:lnSpc>
                <a:spcPct val="100000"/>
              </a:lnSpc>
              <a:buFont typeface="+mj-lt"/>
              <a:buAutoNum type="arabicPeriod"/>
            </a:pP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Sheffield United</a:t>
            </a:r>
          </a:p>
          <a:p>
            <a:pPr marL="914400" indent="-914400">
              <a:lnSpc>
                <a:spcPct val="100000"/>
              </a:lnSpc>
              <a:buFont typeface="+mj-lt"/>
              <a:buAutoNum type="arabicPeriod"/>
            </a:pP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Dundee</a:t>
            </a:r>
          </a:p>
          <a:p>
            <a:pPr marL="914400" indent="-914400">
              <a:lnSpc>
                <a:spcPct val="100000"/>
              </a:lnSpc>
              <a:buFont typeface="+mj-lt"/>
              <a:buAutoNum type="arabicPeriod"/>
            </a:pP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Shelbourne</a:t>
            </a:r>
          </a:p>
          <a:p>
            <a:pPr marL="914400" indent="-914400">
              <a:lnSpc>
                <a:spcPct val="100000"/>
              </a:lnSpc>
              <a:buFont typeface="+mj-lt"/>
              <a:buAutoNum type="arabicPeriod"/>
            </a:pP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Elgin City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9B8D5C-0B47-49AB-B94F-6D82AED285CB}"/>
              </a:ext>
            </a:extLst>
          </p:cNvPr>
          <p:cNvSpPr txBox="1"/>
          <p:nvPr/>
        </p:nvSpPr>
        <p:spPr>
          <a:xfrm>
            <a:off x="7673009" y="205040"/>
            <a:ext cx="3896139" cy="644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13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E27D8BA3-3DA7-44DA-8FA6-97CAD766F7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000" y="205040"/>
            <a:ext cx="126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684253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652292F-2E5D-4A5E-AEF0-8A2B89954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411" y="1727068"/>
            <a:ext cx="6049090" cy="5130932"/>
          </a:xfrm>
        </p:spPr>
        <p:txBody>
          <a:bodyPr>
            <a:normAutofit fontScale="92500" lnSpcReduction="20000"/>
          </a:bodyPr>
          <a:lstStyle/>
          <a:p>
            <a:pPr marL="914400" indent="-914400">
              <a:lnSpc>
                <a:spcPct val="100000"/>
              </a:lnSpc>
              <a:buFont typeface="+mj-lt"/>
              <a:buAutoNum type="arabicPeriod"/>
            </a:pP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Dumbarton</a:t>
            </a:r>
          </a:p>
          <a:p>
            <a:pPr marL="914400" indent="-914400">
              <a:lnSpc>
                <a:spcPct val="100000"/>
              </a:lnSpc>
              <a:buFont typeface="+mj-lt"/>
              <a:buAutoNum type="arabicPeriod"/>
            </a:pP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Celtic</a:t>
            </a:r>
          </a:p>
          <a:p>
            <a:pPr marL="914400" indent="-914400">
              <a:lnSpc>
                <a:spcPct val="100000"/>
              </a:lnSpc>
              <a:buFont typeface="+mj-lt"/>
              <a:buAutoNum type="arabicPeriod"/>
            </a:pP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Borussia Dortmund</a:t>
            </a:r>
          </a:p>
          <a:p>
            <a:pPr marL="914400" indent="-914400">
              <a:lnSpc>
                <a:spcPct val="100000"/>
              </a:lnSpc>
              <a:buFont typeface="+mj-lt"/>
              <a:buAutoNum type="arabicPeriod"/>
            </a:pP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Hibs</a:t>
            </a:r>
          </a:p>
          <a:p>
            <a:pPr marL="914400" indent="-914400">
              <a:lnSpc>
                <a:spcPct val="100000"/>
              </a:lnSpc>
              <a:buFont typeface="+mj-lt"/>
              <a:buAutoNum type="arabicPeriod"/>
            </a:pP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Dumbarton</a:t>
            </a:r>
          </a:p>
          <a:p>
            <a:pPr marL="914400" indent="-914400">
              <a:lnSpc>
                <a:spcPct val="100000"/>
              </a:lnSpc>
              <a:buFont typeface="+mj-lt"/>
              <a:buAutoNum type="arabicPeriod"/>
            </a:pPr>
            <a:r>
              <a:rPr lang="en-GB" sz="6000" dirty="0" err="1">
                <a:solidFill>
                  <a:schemeClr val="bg1"/>
                </a:solidFill>
                <a:latin typeface="Agency FB" panose="020B0503020202020204" pitchFamily="34" charset="0"/>
              </a:rPr>
              <a:t>Partick</a:t>
            </a: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 Thistle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5DF132-6171-429C-9A24-CE6054F0ED1C}"/>
              </a:ext>
            </a:extLst>
          </p:cNvPr>
          <p:cNvSpPr txBox="1"/>
          <p:nvPr/>
        </p:nvSpPr>
        <p:spPr>
          <a:xfrm>
            <a:off x="7673009" y="205040"/>
            <a:ext cx="3896139" cy="644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13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94C877B-7B17-4ECD-A202-A123D3A24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000" y="205040"/>
            <a:ext cx="126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801379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652292F-2E5D-4A5E-AEF0-8A2B89954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411" y="1727068"/>
            <a:ext cx="6049090" cy="5130932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914400" indent="-914400">
              <a:lnSpc>
                <a:spcPct val="100000"/>
              </a:lnSpc>
              <a:buFont typeface="+mj-lt"/>
              <a:buAutoNum type="arabicPeriod"/>
            </a:pP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KTP</a:t>
            </a:r>
          </a:p>
          <a:p>
            <a:pPr marL="914400" indent="-914400">
              <a:lnSpc>
                <a:spcPct val="100000"/>
              </a:lnSpc>
              <a:buFont typeface="+mj-lt"/>
              <a:buAutoNum type="arabicPeriod"/>
            </a:pP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Sevilla</a:t>
            </a:r>
          </a:p>
          <a:p>
            <a:pPr marL="914400" indent="-914400">
              <a:lnSpc>
                <a:spcPct val="100000"/>
              </a:lnSpc>
              <a:buFont typeface="+mj-lt"/>
              <a:buAutoNum type="arabicPeriod"/>
            </a:pP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HJK Helsinki</a:t>
            </a:r>
          </a:p>
          <a:p>
            <a:pPr marL="914400" indent="-914400">
              <a:lnSpc>
                <a:spcPct val="100000"/>
              </a:lnSpc>
              <a:buFont typeface="+mj-lt"/>
              <a:buAutoNum type="arabicPeriod"/>
            </a:pPr>
            <a:r>
              <a:rPr lang="en-GB" sz="6000">
                <a:solidFill>
                  <a:schemeClr val="bg1"/>
                </a:solidFill>
                <a:latin typeface="Agency FB"/>
              </a:rPr>
              <a:t>Schalke</a:t>
            </a:r>
            <a:endParaRPr lang="en-GB" sz="6000" dirty="0">
              <a:solidFill>
                <a:schemeClr val="bg1"/>
              </a:solidFill>
              <a:latin typeface="Agency FB" panose="020B0503020202020204" pitchFamily="34" charset="0"/>
            </a:endParaRPr>
          </a:p>
          <a:p>
            <a:pPr marL="914400" indent="-914400">
              <a:lnSpc>
                <a:spcPct val="100000"/>
              </a:lnSpc>
              <a:buFont typeface="+mj-lt"/>
              <a:buAutoNum type="arabicPeriod"/>
            </a:pP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Celtic</a:t>
            </a:r>
          </a:p>
          <a:p>
            <a:pPr marL="914400" indent="-914400">
              <a:lnSpc>
                <a:spcPct val="100000"/>
              </a:lnSpc>
              <a:buFont typeface="+mj-lt"/>
              <a:buAutoNum type="arabicPeriod"/>
            </a:pPr>
            <a:r>
              <a:rPr lang="en-GB" sz="6000" err="1">
                <a:solidFill>
                  <a:schemeClr val="bg1"/>
                </a:solidFill>
                <a:latin typeface="Agency FB"/>
              </a:rPr>
              <a:t>Brondby</a:t>
            </a:r>
            <a:endParaRPr lang="en-GB" sz="6000">
              <a:solidFill>
                <a:schemeClr val="bg1"/>
              </a:solidFill>
              <a:latin typeface="Agency FB"/>
            </a:endParaRPr>
          </a:p>
          <a:p>
            <a:pPr marL="914400" indent="-914400">
              <a:lnSpc>
                <a:spcPct val="100000"/>
              </a:lnSpc>
              <a:buFont typeface="+mj-lt"/>
              <a:buAutoNum type="arabicPeriod"/>
            </a:pP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Norwich City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15DD63-B090-495B-96BA-51201A8B6CF3}"/>
              </a:ext>
            </a:extLst>
          </p:cNvPr>
          <p:cNvSpPr txBox="1"/>
          <p:nvPr/>
        </p:nvSpPr>
        <p:spPr>
          <a:xfrm>
            <a:off x="7673009" y="205040"/>
            <a:ext cx="3896139" cy="644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13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52DB264A-04D7-47F3-9B44-8CED99FA65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000" y="205040"/>
            <a:ext cx="126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63184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652292F-2E5D-4A5E-AEF0-8A2B89954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411" y="1727068"/>
            <a:ext cx="6049090" cy="5130932"/>
          </a:xfrm>
        </p:spPr>
        <p:txBody>
          <a:bodyPr>
            <a:normAutofit lnSpcReduction="10000"/>
          </a:bodyPr>
          <a:lstStyle/>
          <a:p>
            <a:pPr marL="914400" indent="-914400">
              <a:lnSpc>
                <a:spcPct val="100000"/>
              </a:lnSpc>
              <a:buFont typeface="+mj-lt"/>
              <a:buAutoNum type="arabicPeriod"/>
            </a:pP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Celtic</a:t>
            </a:r>
          </a:p>
          <a:p>
            <a:pPr marL="914400" indent="-914400">
              <a:lnSpc>
                <a:spcPct val="100000"/>
              </a:lnSpc>
              <a:buFont typeface="+mj-lt"/>
              <a:buAutoNum type="arabicPeriod"/>
            </a:pP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Livingston</a:t>
            </a:r>
          </a:p>
          <a:p>
            <a:pPr marL="914400" indent="-914400">
              <a:lnSpc>
                <a:spcPct val="100000"/>
              </a:lnSpc>
              <a:buFont typeface="+mj-lt"/>
              <a:buAutoNum type="arabicPeriod"/>
            </a:pP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ADO Den Haag</a:t>
            </a:r>
          </a:p>
          <a:p>
            <a:pPr marL="914400" indent="-914400">
              <a:lnSpc>
                <a:spcPct val="100000"/>
              </a:lnSpc>
              <a:buFont typeface="+mj-lt"/>
              <a:buAutoNum type="arabicPeriod"/>
            </a:pP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Aberdeen</a:t>
            </a:r>
          </a:p>
          <a:p>
            <a:pPr marL="914400" indent="-914400">
              <a:lnSpc>
                <a:spcPct val="100000"/>
              </a:lnSpc>
              <a:buFont typeface="+mj-lt"/>
              <a:buAutoNum type="arabicPeriod"/>
            </a:pP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Colorado Rapids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9A18A2-413F-40A5-8B0A-4A12977A1B11}"/>
              </a:ext>
            </a:extLst>
          </p:cNvPr>
          <p:cNvSpPr txBox="1"/>
          <p:nvPr/>
        </p:nvSpPr>
        <p:spPr>
          <a:xfrm>
            <a:off x="7673009" y="205040"/>
            <a:ext cx="3896139" cy="644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13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BD4FCE40-E901-48AF-8B15-63585DC9C0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000" y="205040"/>
            <a:ext cx="126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05296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947EA3D1-7CAD-4689-A6F0-F84147724C29}"/>
              </a:ext>
            </a:extLst>
          </p:cNvPr>
          <p:cNvSpPr txBox="1">
            <a:spLocks/>
          </p:cNvSpPr>
          <p:nvPr/>
        </p:nvSpPr>
        <p:spPr>
          <a:xfrm>
            <a:off x="1378225" y="2186462"/>
            <a:ext cx="9435548" cy="39322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ANSWERS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ROUND 7</a:t>
            </a:r>
            <a:endParaRPr kumimoji="0" lang="en-GB" sz="1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gency FB" panose="020B0503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8E6AB033-5E4B-407D-B171-BE786DE7A6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000" y="0"/>
            <a:ext cx="2412000" cy="24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7297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EAC13C42-D7CA-40D6-88F0-3DBB37B301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84" t="-5767" r="-1348" b="-2393"/>
          <a:stretch/>
        </p:blipFill>
        <p:spPr>
          <a:xfrm>
            <a:off x="0" y="0"/>
            <a:ext cx="6591299" cy="680721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16110B4E-D63A-4244-9DF2-5982FD735BA4}"/>
              </a:ext>
            </a:extLst>
          </p:cNvPr>
          <p:cNvSpPr txBox="1">
            <a:spLocks/>
          </p:cNvSpPr>
          <p:nvPr/>
        </p:nvSpPr>
        <p:spPr>
          <a:xfrm>
            <a:off x="6591298" y="914401"/>
            <a:ext cx="5600701" cy="10858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7200" dirty="0">
                <a:solidFill>
                  <a:schemeClr val="bg1"/>
                </a:solidFill>
                <a:latin typeface="Agency FB" panose="020B0503020202020204" pitchFamily="34" charset="0"/>
              </a:rPr>
              <a:t>BONUS </a:t>
            </a:r>
            <a:r>
              <a:rPr lang="en-GB" sz="7200" dirty="0">
                <a:solidFill>
                  <a:srgbClr val="00B050"/>
                </a:solidFill>
                <a:latin typeface="Agency FB" panose="020B0503020202020204" pitchFamily="34" charset="0"/>
              </a:rPr>
              <a:t>3</a:t>
            </a:r>
            <a:r>
              <a:rPr lang="en-GB" sz="7200" dirty="0">
                <a:solidFill>
                  <a:schemeClr val="bg1"/>
                </a:solidFill>
                <a:latin typeface="Agency FB" panose="020B0503020202020204" pitchFamily="34" charset="0"/>
              </a:rPr>
              <a:t> POINTS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E25062-4E38-4CA3-BD87-7C2640189997}"/>
              </a:ext>
            </a:extLst>
          </p:cNvPr>
          <p:cNvSpPr txBox="1"/>
          <p:nvPr/>
        </p:nvSpPr>
        <p:spPr>
          <a:xfrm>
            <a:off x="6591299" y="2533650"/>
            <a:ext cx="5600701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ST. PAULI ARE THE ONLY CLUB WE HAVEN’T FACED IN EUROPE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5F9F4A91-1FCC-4B27-A036-023D577186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2000" y="5592701"/>
            <a:ext cx="126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953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652292F-2E5D-4A5E-AEF0-8A2B89954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411" y="1727068"/>
            <a:ext cx="6049090" cy="5130932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 marL="914400" indent="-914400">
              <a:lnSpc>
                <a:spcPct val="100000"/>
              </a:lnSpc>
              <a:buFont typeface="+mj-lt"/>
              <a:buAutoNum type="arabicPeriod"/>
            </a:pP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Inverness Caledonian Thistle</a:t>
            </a:r>
          </a:p>
          <a:p>
            <a:pPr marL="914400" indent="-914400">
              <a:lnSpc>
                <a:spcPct val="100000"/>
              </a:lnSpc>
              <a:buFont typeface="+mj-lt"/>
              <a:buAutoNum type="arabicPeriod"/>
            </a:pPr>
            <a:r>
              <a:rPr lang="en-GB" sz="6000">
                <a:solidFill>
                  <a:schemeClr val="bg1"/>
                </a:solidFill>
                <a:latin typeface="Agency FB"/>
              </a:rPr>
              <a:t>Forfar Atheltic</a:t>
            </a:r>
            <a:endParaRPr lang="en-GB" sz="6000">
              <a:solidFill>
                <a:schemeClr val="bg1"/>
              </a:solidFill>
              <a:latin typeface="Agency FB" panose="020B0503020202020204" pitchFamily="34" charset="0"/>
            </a:endParaRPr>
          </a:p>
          <a:p>
            <a:pPr marL="914400" indent="-914400">
              <a:lnSpc>
                <a:spcPct val="100000"/>
              </a:lnSpc>
              <a:buFont typeface="+mj-lt"/>
              <a:buAutoNum type="arabicPeriod"/>
            </a:pP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Dundee United</a:t>
            </a:r>
          </a:p>
          <a:p>
            <a:pPr marL="914400" indent="-914400">
              <a:lnSpc>
                <a:spcPct val="100000"/>
              </a:lnSpc>
              <a:buFont typeface="+mj-lt"/>
              <a:buAutoNum type="arabicPeriod"/>
            </a:pP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Celtic</a:t>
            </a:r>
          </a:p>
          <a:p>
            <a:pPr marL="914400" indent="-914400">
              <a:lnSpc>
                <a:spcPct val="100000"/>
              </a:lnSpc>
              <a:buFont typeface="+mj-lt"/>
              <a:buAutoNum type="arabicPeriod"/>
            </a:pP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Middlesbrough</a:t>
            </a:r>
          </a:p>
          <a:p>
            <a:pPr marL="914400" indent="-914400">
              <a:lnSpc>
                <a:spcPct val="100000"/>
              </a:lnSpc>
              <a:buFont typeface="+mj-lt"/>
              <a:buAutoNum type="arabicPeriod"/>
            </a:pP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Vancouver Whitecaps</a:t>
            </a:r>
          </a:p>
          <a:p>
            <a:pPr marL="914400" indent="-914400">
              <a:lnSpc>
                <a:spcPct val="100000"/>
              </a:lnSpc>
              <a:buFont typeface="+mj-lt"/>
              <a:buAutoNum type="arabicPeriod"/>
            </a:pP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Sheffield United</a:t>
            </a:r>
          </a:p>
          <a:p>
            <a:pPr marL="914400" indent="-914400">
              <a:lnSpc>
                <a:spcPct val="100000"/>
              </a:lnSpc>
              <a:buFont typeface="+mj-lt"/>
              <a:buAutoNum type="arabicPeriod"/>
            </a:pP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Aberdeen</a:t>
            </a:r>
          </a:p>
        </p:txBody>
      </p:sp>
      <p:pic>
        <p:nvPicPr>
          <p:cNvPr id="5" name="Picture 4" descr="A person running on a field&#10;&#10;Description automatically generated with medium confidence">
            <a:extLst>
              <a:ext uri="{FF2B5EF4-FFF2-40B4-BE49-F238E27FC236}">
                <a16:creationId xmlns:a16="http://schemas.microsoft.com/office/drawing/2014/main" id="{D15CD90F-1DAF-4416-994D-47D0B98A08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794" y="205040"/>
            <a:ext cx="4553613" cy="4718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D18D3BE-2B50-4643-B213-3395544CE970}"/>
              </a:ext>
            </a:extLst>
          </p:cNvPr>
          <p:cNvSpPr txBox="1">
            <a:spLocks/>
          </p:cNvSpPr>
          <p:nvPr/>
        </p:nvSpPr>
        <p:spPr>
          <a:xfrm>
            <a:off x="7497415" y="4924024"/>
            <a:ext cx="3722370" cy="115293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Barry Robson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E5089BF7-E1A3-4EC4-AF58-72D1DCB5B0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000" y="205040"/>
            <a:ext cx="1260000" cy="1260000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344C9219-316C-48AF-9914-E1095CB2B1D0}"/>
              </a:ext>
            </a:extLst>
          </p:cNvPr>
          <p:cNvSpPr txBox="1">
            <a:spLocks/>
          </p:cNvSpPr>
          <p:nvPr/>
        </p:nvSpPr>
        <p:spPr>
          <a:xfrm>
            <a:off x="8318826" y="5894210"/>
            <a:ext cx="2079547" cy="96379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2 points</a:t>
            </a:r>
          </a:p>
        </p:txBody>
      </p:sp>
    </p:spTree>
    <p:extLst>
      <p:ext uri="{BB962C8B-B14F-4D97-AF65-F5344CB8AC3E}">
        <p14:creationId xmlns:p14="http://schemas.microsoft.com/office/powerpoint/2010/main" val="3084610652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652292F-2E5D-4A5E-AEF0-8A2B89954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411" y="1727068"/>
            <a:ext cx="6049090" cy="5130932"/>
          </a:xfrm>
        </p:spPr>
        <p:txBody>
          <a:bodyPr>
            <a:normAutofit/>
          </a:bodyPr>
          <a:lstStyle/>
          <a:p>
            <a:pPr marL="914400" indent="-914400">
              <a:lnSpc>
                <a:spcPct val="100000"/>
              </a:lnSpc>
              <a:buFont typeface="+mj-lt"/>
              <a:buAutoNum type="arabicPeriod"/>
            </a:pP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Celtic</a:t>
            </a:r>
          </a:p>
          <a:p>
            <a:pPr marL="914400" indent="-914400">
              <a:lnSpc>
                <a:spcPct val="100000"/>
              </a:lnSpc>
              <a:buFont typeface="+mj-lt"/>
              <a:buAutoNum type="arabicPeriod"/>
            </a:pP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Norwich City</a:t>
            </a:r>
          </a:p>
          <a:p>
            <a:pPr marL="914400" indent="-914400">
              <a:lnSpc>
                <a:spcPct val="100000"/>
              </a:lnSpc>
              <a:buFont typeface="+mj-lt"/>
              <a:buAutoNum type="arabicPeriod"/>
            </a:pP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Reading</a:t>
            </a:r>
          </a:p>
          <a:p>
            <a:pPr marL="914400" indent="-914400">
              <a:lnSpc>
                <a:spcPct val="100000"/>
              </a:lnSpc>
              <a:buFont typeface="+mj-lt"/>
              <a:buAutoNum type="arabicPeriod"/>
            </a:pP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Bournemouth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D18D3BE-2B50-4643-B213-3395544CE970}"/>
              </a:ext>
            </a:extLst>
          </p:cNvPr>
          <p:cNvSpPr txBox="1">
            <a:spLocks/>
          </p:cNvSpPr>
          <p:nvPr/>
        </p:nvSpPr>
        <p:spPr>
          <a:xfrm>
            <a:off x="7497416" y="4527788"/>
            <a:ext cx="3722370" cy="11529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Peter Grant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picture containing text, grass, person, person&#10;&#10;Description automatically generated">
            <a:extLst>
              <a:ext uri="{FF2B5EF4-FFF2-40B4-BE49-F238E27FC236}">
                <a16:creationId xmlns:a16="http://schemas.microsoft.com/office/drawing/2014/main" id="{37FEBF7B-9587-46A3-B5B7-56E916349C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7" t="1772" r="14030" b="1772"/>
          <a:stretch/>
        </p:blipFill>
        <p:spPr>
          <a:xfrm>
            <a:off x="6855763" y="205040"/>
            <a:ext cx="5005676" cy="43227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47FB4BFB-C380-4EF2-B5F6-1F7B94D5E4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000" y="205040"/>
            <a:ext cx="1260000" cy="1260000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79FE541B-67F1-4DCC-87DC-7957DF917BCF}"/>
              </a:ext>
            </a:extLst>
          </p:cNvPr>
          <p:cNvSpPr txBox="1">
            <a:spLocks/>
          </p:cNvSpPr>
          <p:nvPr/>
        </p:nvSpPr>
        <p:spPr>
          <a:xfrm>
            <a:off x="8318827" y="5894210"/>
            <a:ext cx="2079547" cy="96379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2 points</a:t>
            </a:r>
          </a:p>
        </p:txBody>
      </p:sp>
    </p:spTree>
    <p:extLst>
      <p:ext uri="{BB962C8B-B14F-4D97-AF65-F5344CB8AC3E}">
        <p14:creationId xmlns:p14="http://schemas.microsoft.com/office/powerpoint/2010/main" val="319808254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652292F-2E5D-4A5E-AEF0-8A2B89954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411" y="1727068"/>
            <a:ext cx="6049090" cy="5130932"/>
          </a:xfrm>
        </p:spPr>
        <p:txBody>
          <a:bodyPr>
            <a:normAutofit fontScale="92500" lnSpcReduction="20000"/>
          </a:bodyPr>
          <a:lstStyle/>
          <a:p>
            <a:pPr marL="914400" indent="-914400">
              <a:lnSpc>
                <a:spcPct val="100000"/>
              </a:lnSpc>
              <a:buFont typeface="+mj-lt"/>
              <a:buAutoNum type="arabicPeriod"/>
            </a:pP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Nitra</a:t>
            </a:r>
          </a:p>
          <a:p>
            <a:pPr marL="914400" indent="-914400">
              <a:lnSpc>
                <a:spcPct val="100000"/>
              </a:lnSpc>
              <a:buFont typeface="+mj-lt"/>
              <a:buAutoNum type="arabicPeriod"/>
            </a:pP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St. Etienne</a:t>
            </a:r>
          </a:p>
          <a:p>
            <a:pPr marL="914400" indent="-914400">
              <a:lnSpc>
                <a:spcPct val="100000"/>
              </a:lnSpc>
              <a:buFont typeface="+mj-lt"/>
              <a:buAutoNum type="arabicPeriod"/>
            </a:pP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Bastia</a:t>
            </a:r>
          </a:p>
          <a:p>
            <a:pPr marL="914400" indent="-914400">
              <a:lnSpc>
                <a:spcPct val="100000"/>
              </a:lnSpc>
              <a:buFont typeface="+mj-lt"/>
              <a:buAutoNum type="arabicPeriod"/>
            </a:pP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Duisburg</a:t>
            </a:r>
          </a:p>
          <a:p>
            <a:pPr marL="914400" indent="-914400">
              <a:lnSpc>
                <a:spcPct val="100000"/>
              </a:lnSpc>
              <a:buFont typeface="+mj-lt"/>
              <a:buAutoNum type="arabicPeriod"/>
            </a:pP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Celtic</a:t>
            </a:r>
          </a:p>
          <a:p>
            <a:pPr marL="914400" indent="-914400">
              <a:lnSpc>
                <a:spcPct val="100000"/>
              </a:lnSpc>
              <a:buFont typeface="+mj-lt"/>
              <a:buAutoNum type="arabicPeriod"/>
            </a:pP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JEF United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D18D3BE-2B50-4643-B213-3395544CE970}"/>
              </a:ext>
            </a:extLst>
          </p:cNvPr>
          <p:cNvSpPr txBox="1">
            <a:spLocks/>
          </p:cNvSpPr>
          <p:nvPr/>
        </p:nvSpPr>
        <p:spPr>
          <a:xfrm>
            <a:off x="7081793" y="5044425"/>
            <a:ext cx="4553613" cy="115293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Ľubomír Moravčík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C8E1107A-19D2-4EE9-B247-160BFB097D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000" y="205040"/>
            <a:ext cx="1260000" cy="1260000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8F577FF5-4DCA-49C5-9AD1-3673E62DC8AD}"/>
              </a:ext>
            </a:extLst>
          </p:cNvPr>
          <p:cNvSpPr txBox="1">
            <a:spLocks/>
          </p:cNvSpPr>
          <p:nvPr/>
        </p:nvSpPr>
        <p:spPr>
          <a:xfrm>
            <a:off x="8318825" y="6007016"/>
            <a:ext cx="2079547" cy="96379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2 points</a:t>
            </a:r>
          </a:p>
        </p:txBody>
      </p:sp>
      <p:pic>
        <p:nvPicPr>
          <p:cNvPr id="4" name="Picture 3" descr="A picture containing person, player, outdoor, sport&#10;&#10;Description automatically generated">
            <a:extLst>
              <a:ext uri="{FF2B5EF4-FFF2-40B4-BE49-F238E27FC236}">
                <a16:creationId xmlns:a16="http://schemas.microsoft.com/office/drawing/2014/main" id="{7B4F5B9A-D74F-4DDA-880C-2B466BB229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4" r="8606"/>
          <a:stretch/>
        </p:blipFill>
        <p:spPr>
          <a:xfrm>
            <a:off x="6884952" y="1139403"/>
            <a:ext cx="4949087" cy="37146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03879420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652292F-2E5D-4A5E-AEF0-8A2B89954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411" y="1727068"/>
            <a:ext cx="6049090" cy="5130932"/>
          </a:xfrm>
        </p:spPr>
        <p:txBody>
          <a:bodyPr>
            <a:normAutofit fontScale="92500" lnSpcReduction="20000"/>
          </a:bodyPr>
          <a:lstStyle/>
          <a:p>
            <a:pPr marL="914400" indent="-914400">
              <a:lnSpc>
                <a:spcPct val="100000"/>
              </a:lnSpc>
              <a:buFont typeface="+mj-lt"/>
              <a:buAutoNum type="arabicPeriod"/>
            </a:pP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Crystal Palace</a:t>
            </a:r>
          </a:p>
          <a:p>
            <a:pPr marL="914400" indent="-914400">
              <a:lnSpc>
                <a:spcPct val="100000"/>
              </a:lnSpc>
              <a:buFont typeface="+mj-lt"/>
              <a:buAutoNum type="arabicPeriod"/>
            </a:pP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Arsenal</a:t>
            </a:r>
          </a:p>
          <a:p>
            <a:pPr marL="914400" indent="-914400">
              <a:lnSpc>
                <a:spcPct val="100000"/>
              </a:lnSpc>
              <a:buFont typeface="+mj-lt"/>
              <a:buAutoNum type="arabicPeriod"/>
            </a:pP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West Ham</a:t>
            </a:r>
          </a:p>
          <a:p>
            <a:pPr marL="914400" indent="-914400">
              <a:lnSpc>
                <a:spcPct val="100000"/>
              </a:lnSpc>
              <a:buFont typeface="+mj-lt"/>
              <a:buAutoNum type="arabicPeriod"/>
            </a:pP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Nottingham Forest</a:t>
            </a:r>
          </a:p>
          <a:p>
            <a:pPr marL="914400" indent="-914400">
              <a:lnSpc>
                <a:spcPct val="100000"/>
              </a:lnSpc>
              <a:buFont typeface="+mj-lt"/>
              <a:buAutoNum type="arabicPeriod"/>
            </a:pP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Celtic</a:t>
            </a:r>
          </a:p>
          <a:p>
            <a:pPr marL="914400" indent="-914400">
              <a:lnSpc>
                <a:spcPct val="100000"/>
              </a:lnSpc>
              <a:buFont typeface="+mj-lt"/>
              <a:buAutoNum type="arabicPeriod"/>
            </a:pP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Burnley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D18D3BE-2B50-4643-B213-3395544CE970}"/>
              </a:ext>
            </a:extLst>
          </p:cNvPr>
          <p:cNvSpPr txBox="1">
            <a:spLocks/>
          </p:cNvSpPr>
          <p:nvPr/>
        </p:nvSpPr>
        <p:spPr>
          <a:xfrm>
            <a:off x="7523920" y="5058618"/>
            <a:ext cx="3722370" cy="11529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Ian Wright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group of football players celebrating&#10;&#10;Description automatically generated with low confidence">
            <a:extLst>
              <a:ext uri="{FF2B5EF4-FFF2-40B4-BE49-F238E27FC236}">
                <a16:creationId xmlns:a16="http://schemas.microsoft.com/office/drawing/2014/main" id="{72F474BA-A712-492C-B632-C6B6028508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232" y="205040"/>
            <a:ext cx="4939748" cy="49397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C135948C-9449-40C5-ABE2-BC768D169A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000" y="205040"/>
            <a:ext cx="1260000" cy="1260000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515BA57F-A856-4716-897C-2BB295E9F909}"/>
              </a:ext>
            </a:extLst>
          </p:cNvPr>
          <p:cNvSpPr txBox="1">
            <a:spLocks/>
          </p:cNvSpPr>
          <p:nvPr/>
        </p:nvSpPr>
        <p:spPr>
          <a:xfrm>
            <a:off x="8345332" y="6039984"/>
            <a:ext cx="2079547" cy="96379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2 points</a:t>
            </a:r>
          </a:p>
        </p:txBody>
      </p:sp>
    </p:spTree>
    <p:extLst>
      <p:ext uri="{BB962C8B-B14F-4D97-AF65-F5344CB8AC3E}">
        <p14:creationId xmlns:p14="http://schemas.microsoft.com/office/powerpoint/2010/main" val="623897569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652292F-2E5D-4A5E-AEF0-8A2B89954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411" y="1727068"/>
            <a:ext cx="6049090" cy="5130932"/>
          </a:xfrm>
        </p:spPr>
        <p:txBody>
          <a:bodyPr>
            <a:normAutofit lnSpcReduction="10000"/>
          </a:bodyPr>
          <a:lstStyle/>
          <a:p>
            <a:pPr marL="914400" indent="-914400">
              <a:lnSpc>
                <a:spcPct val="100000"/>
              </a:lnSpc>
              <a:buFont typeface="+mj-lt"/>
              <a:buAutoNum type="arabicPeriod"/>
            </a:pP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Aston Villa</a:t>
            </a:r>
          </a:p>
          <a:p>
            <a:pPr marL="914400" indent="-914400">
              <a:lnSpc>
                <a:spcPct val="100000"/>
              </a:lnSpc>
              <a:buFont typeface="+mj-lt"/>
              <a:buAutoNum type="arabicPeriod"/>
            </a:pP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Motherwell</a:t>
            </a:r>
          </a:p>
          <a:p>
            <a:pPr marL="914400" indent="-914400">
              <a:lnSpc>
                <a:spcPct val="100000"/>
              </a:lnSpc>
              <a:buFont typeface="+mj-lt"/>
              <a:buAutoNum type="arabicPeriod"/>
            </a:pP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Celtic</a:t>
            </a:r>
          </a:p>
          <a:p>
            <a:pPr marL="914400" indent="-914400">
              <a:lnSpc>
                <a:spcPct val="100000"/>
              </a:lnSpc>
              <a:buFont typeface="+mj-lt"/>
              <a:buAutoNum type="arabicPeriod"/>
            </a:pP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Man United</a:t>
            </a:r>
          </a:p>
          <a:p>
            <a:pPr marL="914400" indent="-914400">
              <a:lnSpc>
                <a:spcPct val="100000"/>
              </a:lnSpc>
              <a:buFont typeface="+mj-lt"/>
              <a:buAutoNum type="arabicPeriod"/>
            </a:pP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Motherwell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D18D3BE-2B50-4643-B213-3395544CE970}"/>
              </a:ext>
            </a:extLst>
          </p:cNvPr>
          <p:cNvSpPr txBox="1">
            <a:spLocks/>
          </p:cNvSpPr>
          <p:nvPr/>
        </p:nvSpPr>
        <p:spPr>
          <a:xfrm>
            <a:off x="7497416" y="5302438"/>
            <a:ext cx="3722370" cy="115293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Brian </a:t>
            </a:r>
            <a:r>
              <a:rPr kumimoji="0" lang="en-GB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McClair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person wearing a green and white shirt&#10;&#10;Description automatically generated with low confidence">
            <a:extLst>
              <a:ext uri="{FF2B5EF4-FFF2-40B4-BE49-F238E27FC236}">
                <a16:creationId xmlns:a16="http://schemas.microsoft.com/office/drawing/2014/main" id="{3E5DD3DC-CAD5-4A37-9D35-CDFAEAFFDB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416" y="0"/>
            <a:ext cx="3722370" cy="5302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6C712F41-67FE-410B-B3CF-5B669A7E93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000" y="205040"/>
            <a:ext cx="1260000" cy="1260000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1D83296A-30B8-48FF-8D99-6D0D271AAF1C}"/>
              </a:ext>
            </a:extLst>
          </p:cNvPr>
          <p:cNvSpPr txBox="1">
            <a:spLocks/>
          </p:cNvSpPr>
          <p:nvPr/>
        </p:nvSpPr>
        <p:spPr>
          <a:xfrm>
            <a:off x="8318827" y="6132508"/>
            <a:ext cx="2079547" cy="96379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2 points</a:t>
            </a:r>
          </a:p>
        </p:txBody>
      </p:sp>
    </p:spTree>
    <p:extLst>
      <p:ext uri="{BB962C8B-B14F-4D97-AF65-F5344CB8AC3E}">
        <p14:creationId xmlns:p14="http://schemas.microsoft.com/office/powerpoint/2010/main" val="2660430877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652292F-2E5D-4A5E-AEF0-8A2B89954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411" y="1727068"/>
            <a:ext cx="6049090" cy="5130932"/>
          </a:xfrm>
        </p:spPr>
        <p:txBody>
          <a:bodyPr>
            <a:normAutofit fontScale="77500" lnSpcReduction="20000"/>
          </a:bodyPr>
          <a:lstStyle/>
          <a:p>
            <a:pPr marL="914400" indent="-914400">
              <a:lnSpc>
                <a:spcPct val="100000"/>
              </a:lnSpc>
              <a:buFont typeface="+mj-lt"/>
              <a:buAutoNum type="arabicPeriod"/>
            </a:pPr>
            <a:r>
              <a:rPr lang="en-GB" sz="6000" dirty="0" err="1">
                <a:solidFill>
                  <a:schemeClr val="bg1"/>
                </a:solidFill>
                <a:latin typeface="Agency FB" panose="020B0503020202020204" pitchFamily="34" charset="0"/>
              </a:rPr>
              <a:t>Tatran</a:t>
            </a: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 </a:t>
            </a:r>
            <a:r>
              <a:rPr lang="en-GB" sz="6000" dirty="0" err="1">
                <a:solidFill>
                  <a:schemeClr val="bg1"/>
                </a:solidFill>
                <a:latin typeface="Agency FB" panose="020B0503020202020204" pitchFamily="34" charset="0"/>
              </a:rPr>
              <a:t>Presov</a:t>
            </a:r>
            <a:endParaRPr lang="en-GB" sz="6000" dirty="0">
              <a:solidFill>
                <a:schemeClr val="bg1"/>
              </a:solidFill>
              <a:latin typeface="Agency FB" panose="020B0503020202020204" pitchFamily="34" charset="0"/>
            </a:endParaRPr>
          </a:p>
          <a:p>
            <a:pPr marL="914400" indent="-914400">
              <a:lnSpc>
                <a:spcPct val="100000"/>
              </a:lnSpc>
              <a:buFont typeface="+mj-lt"/>
              <a:buAutoNum type="arabicPeriod"/>
            </a:pPr>
            <a:r>
              <a:rPr lang="en-GB" sz="6000" dirty="0" err="1">
                <a:solidFill>
                  <a:schemeClr val="bg1"/>
                </a:solidFill>
                <a:latin typeface="Agency FB" panose="020B0503020202020204" pitchFamily="34" charset="0"/>
              </a:rPr>
              <a:t>Slovan</a:t>
            </a: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 Bratislava</a:t>
            </a:r>
          </a:p>
          <a:p>
            <a:pPr marL="914400" indent="-914400">
              <a:lnSpc>
                <a:spcPct val="100000"/>
              </a:lnSpc>
              <a:buFont typeface="+mj-lt"/>
              <a:buAutoNum type="arabicPeriod"/>
            </a:pP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Sunderland</a:t>
            </a:r>
          </a:p>
          <a:p>
            <a:pPr marL="914400" indent="-914400">
              <a:lnSpc>
                <a:spcPct val="100000"/>
              </a:lnSpc>
              <a:buFont typeface="+mj-lt"/>
              <a:buAutoNum type="arabicPeriod"/>
            </a:pP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West Brom</a:t>
            </a:r>
          </a:p>
          <a:p>
            <a:pPr marL="914400" indent="-914400">
              <a:lnSpc>
                <a:spcPct val="100000"/>
              </a:lnSpc>
              <a:buFont typeface="+mj-lt"/>
              <a:buAutoNum type="arabicPeriod"/>
            </a:pP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Celtic</a:t>
            </a:r>
          </a:p>
          <a:p>
            <a:pPr marL="914400" indent="-914400">
              <a:lnSpc>
                <a:spcPct val="100000"/>
              </a:lnSpc>
              <a:buFont typeface="+mj-lt"/>
              <a:buAutoNum type="arabicPeriod"/>
            </a:pP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Sunderland</a:t>
            </a:r>
          </a:p>
          <a:p>
            <a:pPr marL="914400" indent="-914400">
              <a:lnSpc>
                <a:spcPct val="100000"/>
              </a:lnSpc>
              <a:buFont typeface="+mj-lt"/>
              <a:buAutoNum type="arabicPeriod"/>
            </a:pP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Burnley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D18D3BE-2B50-4643-B213-3395544CE970}"/>
              </a:ext>
            </a:extLst>
          </p:cNvPr>
          <p:cNvSpPr txBox="1">
            <a:spLocks/>
          </p:cNvSpPr>
          <p:nvPr/>
        </p:nvSpPr>
        <p:spPr>
          <a:xfrm>
            <a:off x="7497416" y="4696792"/>
            <a:ext cx="3722370" cy="115293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Stanislav </a:t>
            </a:r>
            <a:r>
              <a:rPr kumimoji="0" lang="en-GB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Varga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person in a football jersey&#10;&#10;Description automatically generated with low confidence">
            <a:extLst>
              <a:ext uri="{FF2B5EF4-FFF2-40B4-BE49-F238E27FC236}">
                <a16:creationId xmlns:a16="http://schemas.microsoft.com/office/drawing/2014/main" id="{C0F7EA33-D6CB-42F5-B483-A841D4C3C7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024"/>
          <a:stretch/>
        </p:blipFill>
        <p:spPr>
          <a:xfrm>
            <a:off x="7205123" y="205040"/>
            <a:ext cx="4306956" cy="39573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A9FF56FF-1882-4FCB-959A-3E334C3737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000" y="205040"/>
            <a:ext cx="1260000" cy="1260000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03E48F2C-8487-4AEC-B367-12282F22147E}"/>
              </a:ext>
            </a:extLst>
          </p:cNvPr>
          <p:cNvSpPr txBox="1">
            <a:spLocks/>
          </p:cNvSpPr>
          <p:nvPr/>
        </p:nvSpPr>
        <p:spPr>
          <a:xfrm>
            <a:off x="8318827" y="5894210"/>
            <a:ext cx="2079547" cy="96379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2 points</a:t>
            </a:r>
          </a:p>
        </p:txBody>
      </p:sp>
    </p:spTree>
    <p:extLst>
      <p:ext uri="{BB962C8B-B14F-4D97-AF65-F5344CB8AC3E}">
        <p14:creationId xmlns:p14="http://schemas.microsoft.com/office/powerpoint/2010/main" val="1119562607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652292F-2E5D-4A5E-AEF0-8A2B89954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411" y="1727068"/>
            <a:ext cx="6049090" cy="5130932"/>
          </a:xfrm>
        </p:spPr>
        <p:txBody>
          <a:bodyPr>
            <a:normAutofit fontScale="92500" lnSpcReduction="20000"/>
          </a:bodyPr>
          <a:lstStyle/>
          <a:p>
            <a:pPr marL="914400" indent="-914400">
              <a:lnSpc>
                <a:spcPct val="100000"/>
              </a:lnSpc>
              <a:buFont typeface="+mj-lt"/>
              <a:buAutoNum type="arabicPeriod"/>
            </a:pP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Celtic</a:t>
            </a:r>
          </a:p>
          <a:p>
            <a:pPr marL="914400" indent="-914400">
              <a:lnSpc>
                <a:spcPct val="100000"/>
              </a:lnSpc>
              <a:buFont typeface="+mj-lt"/>
              <a:buAutoNum type="arabicPeriod"/>
            </a:pP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San Jose Earthquakes</a:t>
            </a:r>
          </a:p>
          <a:p>
            <a:pPr marL="914400" indent="-914400">
              <a:lnSpc>
                <a:spcPct val="100000"/>
              </a:lnSpc>
              <a:buFont typeface="+mj-lt"/>
              <a:buAutoNum type="arabicPeriod"/>
            </a:pP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Sheffield United</a:t>
            </a:r>
          </a:p>
          <a:p>
            <a:pPr marL="914400" indent="-914400">
              <a:lnSpc>
                <a:spcPct val="100000"/>
              </a:lnSpc>
              <a:buFont typeface="+mj-lt"/>
              <a:buAutoNum type="arabicPeriod"/>
            </a:pP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Dundee</a:t>
            </a:r>
          </a:p>
          <a:p>
            <a:pPr marL="914400" indent="-914400">
              <a:lnSpc>
                <a:spcPct val="100000"/>
              </a:lnSpc>
              <a:buFont typeface="+mj-lt"/>
              <a:buAutoNum type="arabicPeriod"/>
            </a:pP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Shelbourne</a:t>
            </a:r>
          </a:p>
          <a:p>
            <a:pPr marL="914400" indent="-914400">
              <a:lnSpc>
                <a:spcPct val="100000"/>
              </a:lnSpc>
              <a:buFont typeface="+mj-lt"/>
              <a:buAutoNum type="arabicPeriod"/>
            </a:pP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Elgin City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D18D3BE-2B50-4643-B213-3395544CE970}"/>
              </a:ext>
            </a:extLst>
          </p:cNvPr>
          <p:cNvSpPr txBox="1">
            <a:spLocks/>
          </p:cNvSpPr>
          <p:nvPr/>
        </p:nvSpPr>
        <p:spPr>
          <a:xfrm>
            <a:off x="6725835" y="4741271"/>
            <a:ext cx="5228754" cy="11529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5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Jimmy Johnstone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person with red hair&#10;&#10;Description automatically generated with low confidence">
            <a:extLst>
              <a:ext uri="{FF2B5EF4-FFF2-40B4-BE49-F238E27FC236}">
                <a16:creationId xmlns:a16="http://schemas.microsoft.com/office/drawing/2014/main" id="{B979181D-972F-4324-BFD5-E0CDFCFA6E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835" y="205040"/>
            <a:ext cx="5265531" cy="3949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AB217A5D-5F98-4BEC-AD3E-F1239D0987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000" y="205040"/>
            <a:ext cx="1260000" cy="1260000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BB296D42-F792-4B4A-81C1-80AF376B8CA4}"/>
              </a:ext>
            </a:extLst>
          </p:cNvPr>
          <p:cNvSpPr txBox="1">
            <a:spLocks/>
          </p:cNvSpPr>
          <p:nvPr/>
        </p:nvSpPr>
        <p:spPr>
          <a:xfrm>
            <a:off x="8318826" y="5894210"/>
            <a:ext cx="2079547" cy="96379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2 points</a:t>
            </a:r>
          </a:p>
        </p:txBody>
      </p:sp>
    </p:spTree>
    <p:extLst>
      <p:ext uri="{BB962C8B-B14F-4D97-AF65-F5344CB8AC3E}">
        <p14:creationId xmlns:p14="http://schemas.microsoft.com/office/powerpoint/2010/main" val="246164160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652292F-2E5D-4A5E-AEF0-8A2B89954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411" y="1727068"/>
            <a:ext cx="6049090" cy="5130932"/>
          </a:xfrm>
        </p:spPr>
        <p:txBody>
          <a:bodyPr>
            <a:normAutofit fontScale="92500" lnSpcReduction="20000"/>
          </a:bodyPr>
          <a:lstStyle/>
          <a:p>
            <a:pPr marL="914400" indent="-914400">
              <a:lnSpc>
                <a:spcPct val="100000"/>
              </a:lnSpc>
              <a:buFont typeface="+mj-lt"/>
              <a:buAutoNum type="arabicPeriod"/>
            </a:pP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Dumbarton</a:t>
            </a:r>
          </a:p>
          <a:p>
            <a:pPr marL="914400" indent="-914400">
              <a:lnSpc>
                <a:spcPct val="100000"/>
              </a:lnSpc>
              <a:buFont typeface="+mj-lt"/>
              <a:buAutoNum type="arabicPeriod"/>
            </a:pP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Celtic</a:t>
            </a:r>
          </a:p>
          <a:p>
            <a:pPr marL="914400" indent="-914400">
              <a:lnSpc>
                <a:spcPct val="100000"/>
              </a:lnSpc>
              <a:buFont typeface="+mj-lt"/>
              <a:buAutoNum type="arabicPeriod"/>
            </a:pP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Borussia Dortmund</a:t>
            </a:r>
          </a:p>
          <a:p>
            <a:pPr marL="914400" indent="-914400">
              <a:lnSpc>
                <a:spcPct val="100000"/>
              </a:lnSpc>
              <a:buFont typeface="+mj-lt"/>
              <a:buAutoNum type="arabicPeriod"/>
            </a:pP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Hibs</a:t>
            </a:r>
          </a:p>
          <a:p>
            <a:pPr marL="914400" indent="-914400">
              <a:lnSpc>
                <a:spcPct val="100000"/>
              </a:lnSpc>
              <a:buFont typeface="+mj-lt"/>
              <a:buAutoNum type="arabicPeriod"/>
            </a:pP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Dumbarton</a:t>
            </a:r>
          </a:p>
          <a:p>
            <a:pPr marL="914400" indent="-914400">
              <a:lnSpc>
                <a:spcPct val="100000"/>
              </a:lnSpc>
              <a:buFont typeface="+mj-lt"/>
              <a:buAutoNum type="arabicPeriod"/>
            </a:pPr>
            <a:r>
              <a:rPr lang="en-GB" sz="6000" dirty="0" err="1">
                <a:solidFill>
                  <a:schemeClr val="bg1"/>
                </a:solidFill>
                <a:latin typeface="Agency FB" panose="020B0503020202020204" pitchFamily="34" charset="0"/>
              </a:rPr>
              <a:t>Partick</a:t>
            </a: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 Thistle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D18D3BE-2B50-4643-B213-3395544CE970}"/>
              </a:ext>
            </a:extLst>
          </p:cNvPr>
          <p:cNvSpPr txBox="1">
            <a:spLocks/>
          </p:cNvSpPr>
          <p:nvPr/>
        </p:nvSpPr>
        <p:spPr>
          <a:xfrm>
            <a:off x="7497415" y="5076239"/>
            <a:ext cx="3722370" cy="1152939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Murdo</a:t>
            </a: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 MacLeod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picture containing grass, person, outdoor, player&#10;&#10;Description automatically generated">
            <a:extLst>
              <a:ext uri="{FF2B5EF4-FFF2-40B4-BE49-F238E27FC236}">
                <a16:creationId xmlns:a16="http://schemas.microsoft.com/office/drawing/2014/main" id="{7B4B7E18-ED75-406E-895E-C03E6D5F32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081" y="205040"/>
            <a:ext cx="4297039" cy="4871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79BBED30-2A03-420C-871C-BFFF99FDB6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000" y="205040"/>
            <a:ext cx="1260000" cy="1260000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9FBF6BAC-C52C-4029-A98D-D7F5ED33E4FB}"/>
              </a:ext>
            </a:extLst>
          </p:cNvPr>
          <p:cNvSpPr txBox="1">
            <a:spLocks/>
          </p:cNvSpPr>
          <p:nvPr/>
        </p:nvSpPr>
        <p:spPr>
          <a:xfrm>
            <a:off x="8318826" y="5894210"/>
            <a:ext cx="2079547" cy="96379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2 points</a:t>
            </a:r>
          </a:p>
        </p:txBody>
      </p:sp>
    </p:spTree>
    <p:extLst>
      <p:ext uri="{BB962C8B-B14F-4D97-AF65-F5344CB8AC3E}">
        <p14:creationId xmlns:p14="http://schemas.microsoft.com/office/powerpoint/2010/main" val="4107165237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652292F-2E5D-4A5E-AEF0-8A2B89954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411" y="1727068"/>
            <a:ext cx="6049090" cy="5130932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914400" indent="-914400">
              <a:lnSpc>
                <a:spcPct val="100000"/>
              </a:lnSpc>
              <a:buFont typeface="+mj-lt"/>
              <a:buAutoNum type="arabicPeriod"/>
            </a:pP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KTP</a:t>
            </a:r>
          </a:p>
          <a:p>
            <a:pPr marL="914400" indent="-914400">
              <a:lnSpc>
                <a:spcPct val="100000"/>
              </a:lnSpc>
              <a:buFont typeface="+mj-lt"/>
              <a:buAutoNum type="arabicPeriod"/>
            </a:pP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Sevilla</a:t>
            </a:r>
          </a:p>
          <a:p>
            <a:pPr marL="914400" indent="-914400">
              <a:lnSpc>
                <a:spcPct val="100000"/>
              </a:lnSpc>
              <a:buFont typeface="+mj-lt"/>
              <a:buAutoNum type="arabicPeriod"/>
            </a:pP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HJK Helsinki</a:t>
            </a:r>
          </a:p>
          <a:p>
            <a:pPr marL="914400" indent="-914400">
              <a:lnSpc>
                <a:spcPct val="100000"/>
              </a:lnSpc>
              <a:buFont typeface="+mj-lt"/>
              <a:buAutoNum type="arabicPeriod"/>
            </a:pPr>
            <a:r>
              <a:rPr lang="en-GB" sz="6000">
                <a:solidFill>
                  <a:schemeClr val="bg1"/>
                </a:solidFill>
                <a:latin typeface="Agency FB"/>
              </a:rPr>
              <a:t>Schalke</a:t>
            </a:r>
            <a:endParaRPr lang="en-GB" sz="6000" dirty="0">
              <a:solidFill>
                <a:schemeClr val="bg1"/>
              </a:solidFill>
              <a:latin typeface="Agency FB" panose="020B0503020202020204" pitchFamily="34" charset="0"/>
            </a:endParaRPr>
          </a:p>
          <a:p>
            <a:pPr marL="914400" indent="-914400">
              <a:lnSpc>
                <a:spcPct val="100000"/>
              </a:lnSpc>
              <a:buFont typeface="+mj-lt"/>
              <a:buAutoNum type="arabicPeriod"/>
            </a:pP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Celtic</a:t>
            </a:r>
          </a:p>
          <a:p>
            <a:pPr marL="914400" indent="-914400">
              <a:lnSpc>
                <a:spcPct val="100000"/>
              </a:lnSpc>
              <a:buFont typeface="+mj-lt"/>
              <a:buAutoNum type="arabicPeriod"/>
            </a:pPr>
            <a:r>
              <a:rPr lang="en-GB" sz="6000" err="1">
                <a:solidFill>
                  <a:schemeClr val="bg1"/>
                </a:solidFill>
                <a:latin typeface="Agency FB"/>
              </a:rPr>
              <a:t>Brondby</a:t>
            </a:r>
            <a:endParaRPr lang="en-GB" sz="6000">
              <a:solidFill>
                <a:schemeClr val="bg1"/>
              </a:solidFill>
              <a:latin typeface="Agency FB"/>
            </a:endParaRPr>
          </a:p>
          <a:p>
            <a:pPr marL="914400" indent="-914400">
              <a:lnSpc>
                <a:spcPct val="100000"/>
              </a:lnSpc>
              <a:buFont typeface="+mj-lt"/>
              <a:buAutoNum type="arabicPeriod"/>
            </a:pP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Norwich City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D18D3BE-2B50-4643-B213-3395544CE970}"/>
              </a:ext>
            </a:extLst>
          </p:cNvPr>
          <p:cNvSpPr txBox="1">
            <a:spLocks/>
          </p:cNvSpPr>
          <p:nvPr/>
        </p:nvSpPr>
        <p:spPr>
          <a:xfrm>
            <a:off x="7497416" y="4292534"/>
            <a:ext cx="3722370" cy="11529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Teemu</a:t>
            </a: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 </a:t>
            </a:r>
            <a:r>
              <a:rPr kumimoji="0" lang="en-GB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Pukki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picture containing person, track and field, outdoor, sport&#10;&#10;Description automatically generated">
            <a:extLst>
              <a:ext uri="{FF2B5EF4-FFF2-40B4-BE49-F238E27FC236}">
                <a16:creationId xmlns:a16="http://schemas.microsoft.com/office/drawing/2014/main" id="{9CAC3758-431C-4251-BC1E-F00434A8BC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3" r="18309"/>
          <a:stretch/>
        </p:blipFill>
        <p:spPr>
          <a:xfrm>
            <a:off x="6732418" y="205040"/>
            <a:ext cx="5252366" cy="4055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F81BA96B-444D-4054-B014-730B005CCF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000" y="205040"/>
            <a:ext cx="1260000" cy="1260000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590D5CE3-F85A-40EB-B106-AA9BFE7DB19E}"/>
              </a:ext>
            </a:extLst>
          </p:cNvPr>
          <p:cNvSpPr txBox="1">
            <a:spLocks/>
          </p:cNvSpPr>
          <p:nvPr/>
        </p:nvSpPr>
        <p:spPr>
          <a:xfrm>
            <a:off x="8318826" y="5894210"/>
            <a:ext cx="2079547" cy="96379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2 points</a:t>
            </a:r>
          </a:p>
        </p:txBody>
      </p:sp>
    </p:spTree>
    <p:extLst>
      <p:ext uri="{BB962C8B-B14F-4D97-AF65-F5344CB8AC3E}">
        <p14:creationId xmlns:p14="http://schemas.microsoft.com/office/powerpoint/2010/main" val="1767654076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652292F-2E5D-4A5E-AEF0-8A2B89954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411" y="1727068"/>
            <a:ext cx="6049090" cy="5130932"/>
          </a:xfrm>
        </p:spPr>
        <p:txBody>
          <a:bodyPr>
            <a:normAutofit lnSpcReduction="10000"/>
          </a:bodyPr>
          <a:lstStyle/>
          <a:p>
            <a:pPr marL="914400" indent="-914400">
              <a:lnSpc>
                <a:spcPct val="100000"/>
              </a:lnSpc>
              <a:buFont typeface="+mj-lt"/>
              <a:buAutoNum type="arabicPeriod"/>
            </a:pP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Celtic</a:t>
            </a:r>
          </a:p>
          <a:p>
            <a:pPr marL="914400" indent="-914400">
              <a:lnSpc>
                <a:spcPct val="100000"/>
              </a:lnSpc>
              <a:buFont typeface="+mj-lt"/>
              <a:buAutoNum type="arabicPeriod"/>
            </a:pP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Livingston</a:t>
            </a:r>
          </a:p>
          <a:p>
            <a:pPr marL="914400" indent="-914400">
              <a:lnSpc>
                <a:spcPct val="100000"/>
              </a:lnSpc>
              <a:buFont typeface="+mj-lt"/>
              <a:buAutoNum type="arabicPeriod"/>
            </a:pP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ADO Den Haag</a:t>
            </a:r>
          </a:p>
          <a:p>
            <a:pPr marL="914400" indent="-914400">
              <a:lnSpc>
                <a:spcPct val="100000"/>
              </a:lnSpc>
              <a:buFont typeface="+mj-lt"/>
              <a:buAutoNum type="arabicPeriod"/>
            </a:pP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Aberdeen</a:t>
            </a:r>
          </a:p>
          <a:p>
            <a:pPr marL="914400" indent="-914400">
              <a:lnSpc>
                <a:spcPct val="100000"/>
              </a:lnSpc>
              <a:buFont typeface="+mj-lt"/>
              <a:buAutoNum type="arabicPeriod"/>
            </a:pP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Colorado Rapids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D18D3BE-2B50-4643-B213-3395544CE970}"/>
              </a:ext>
            </a:extLst>
          </p:cNvPr>
          <p:cNvSpPr txBox="1">
            <a:spLocks/>
          </p:cNvSpPr>
          <p:nvPr/>
        </p:nvSpPr>
        <p:spPr>
          <a:xfrm>
            <a:off x="7497416" y="4347321"/>
            <a:ext cx="3722370" cy="11529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6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Jamie Smith</a:t>
            </a:r>
            <a:endParaRPr kumimoji="0" lang="en-GB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picture containing person, grass, player, soccer&#10;&#10;Description automatically generated">
            <a:extLst>
              <a:ext uri="{FF2B5EF4-FFF2-40B4-BE49-F238E27FC236}">
                <a16:creationId xmlns:a16="http://schemas.microsoft.com/office/drawing/2014/main" id="{178CD15F-B577-4C1F-A1AF-2429684B69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68" b="44799"/>
          <a:stretch/>
        </p:blipFill>
        <p:spPr>
          <a:xfrm>
            <a:off x="7235367" y="205040"/>
            <a:ext cx="4246468" cy="41422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1DBC62C9-511E-4936-8CDE-678B3356BE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000" y="205040"/>
            <a:ext cx="1260000" cy="1260000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21D365CB-12EF-4AA4-8812-47C81E566545}"/>
              </a:ext>
            </a:extLst>
          </p:cNvPr>
          <p:cNvSpPr txBox="1">
            <a:spLocks/>
          </p:cNvSpPr>
          <p:nvPr/>
        </p:nvSpPr>
        <p:spPr>
          <a:xfrm>
            <a:off x="8318826" y="5894210"/>
            <a:ext cx="2079547" cy="96379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2 points</a:t>
            </a:r>
          </a:p>
        </p:txBody>
      </p:sp>
    </p:spTree>
    <p:extLst>
      <p:ext uri="{BB962C8B-B14F-4D97-AF65-F5344CB8AC3E}">
        <p14:creationId xmlns:p14="http://schemas.microsoft.com/office/powerpoint/2010/main" val="12573050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268B4E8-13BF-4184-AB6D-18BD96399F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590" y="3236261"/>
            <a:ext cx="11122819" cy="3193773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GB" sz="8800" dirty="0">
                <a:solidFill>
                  <a:schemeClr val="bg1"/>
                </a:solidFill>
                <a:latin typeface="Agency FB" panose="020B0503020202020204" pitchFamily="34" charset="0"/>
              </a:rPr>
              <a:t>Thanks to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8800" dirty="0">
                <a:solidFill>
                  <a:srgbClr val="00B050"/>
                </a:solidFill>
                <a:latin typeface="Agency FB" panose="020B0503020202020204" pitchFamily="34" charset="0"/>
              </a:rPr>
              <a:t>Keith McGinty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831C517F-8010-45D3-B07E-98F88B95EA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000" y="112276"/>
            <a:ext cx="3240000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55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268B4E8-13BF-4184-AB6D-18BD96399F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590" y="3236261"/>
            <a:ext cx="11122819" cy="3193773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GB" sz="8800" dirty="0">
                <a:solidFill>
                  <a:schemeClr val="bg1"/>
                </a:solidFill>
                <a:latin typeface="Agency FB" panose="020B0503020202020204" pitchFamily="34" charset="0"/>
              </a:rPr>
              <a:t>Thanks to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8800" dirty="0">
                <a:solidFill>
                  <a:srgbClr val="00B050"/>
                </a:solidFill>
                <a:latin typeface="Agency FB" panose="020B0503020202020204" pitchFamily="34" charset="0"/>
              </a:rPr>
              <a:t>Keith McGinty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E4653061-CCF9-4846-8119-CF68CB6861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000" y="205040"/>
            <a:ext cx="3168000" cy="31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906328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268B4E8-13BF-4184-AB6D-18BD96399F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273" y="2890982"/>
            <a:ext cx="11098054" cy="3777673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88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A tiebreaker question is available on the following slides, should it be required to determine a winner.</a:t>
            </a:r>
          </a:p>
          <a:p>
            <a:pPr marL="0" indent="0" algn="ctr">
              <a:lnSpc>
                <a:spcPct val="100000"/>
              </a:lnSpc>
              <a:buNone/>
            </a:pPr>
            <a:endParaRPr lang="en-US" sz="6400" dirty="0">
              <a:solidFill>
                <a:schemeClr val="bg1"/>
              </a:solidFill>
              <a:latin typeface="Agency FB" panose="020B0503020202020204" pitchFamily="34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8800" dirty="0" smtClean="0">
                <a:solidFill>
                  <a:srgbClr val="00B050"/>
                </a:solidFill>
                <a:latin typeface="Agency FB" panose="020B0503020202020204" pitchFamily="34" charset="0"/>
              </a:rPr>
              <a:t>A huge </a:t>
            </a:r>
            <a:r>
              <a:rPr lang="en-GB" sz="8800" dirty="0">
                <a:solidFill>
                  <a:srgbClr val="00B050"/>
                </a:solidFill>
                <a:latin typeface="Agency FB" panose="020B0503020202020204" pitchFamily="34" charset="0"/>
              </a:rPr>
              <a:t>t</a:t>
            </a:r>
            <a:r>
              <a:rPr lang="en-GB" sz="8800" dirty="0" smtClean="0">
                <a:solidFill>
                  <a:srgbClr val="00B050"/>
                </a:solidFill>
                <a:latin typeface="Agency FB" panose="020B0503020202020204" pitchFamily="34" charset="0"/>
              </a:rPr>
              <a:t>hank </a:t>
            </a:r>
            <a:r>
              <a:rPr lang="en-GB" sz="8800" dirty="0">
                <a:solidFill>
                  <a:srgbClr val="00B050"/>
                </a:solidFill>
                <a:latin typeface="Agency FB" panose="020B0503020202020204" pitchFamily="34" charset="0"/>
              </a:rPr>
              <a:t>you for taking part and </a:t>
            </a:r>
            <a:r>
              <a:rPr lang="en-GB" sz="8800" dirty="0" smtClean="0">
                <a:solidFill>
                  <a:srgbClr val="00B050"/>
                </a:solidFill>
                <a:latin typeface="Agency FB" panose="020B0503020202020204" pitchFamily="34" charset="0"/>
              </a:rPr>
              <a:t>for your wonderful </a:t>
            </a:r>
            <a:r>
              <a:rPr lang="en-GB" sz="8800" dirty="0">
                <a:solidFill>
                  <a:srgbClr val="00B050"/>
                </a:solidFill>
                <a:latin typeface="Agency FB" panose="020B0503020202020204" pitchFamily="34" charset="0"/>
              </a:rPr>
              <a:t>support. We </a:t>
            </a:r>
            <a:r>
              <a:rPr lang="en-GB" sz="8800" dirty="0" smtClean="0">
                <a:solidFill>
                  <a:srgbClr val="00B050"/>
                </a:solidFill>
                <a:latin typeface="Agency FB" panose="020B0503020202020204" pitchFamily="34" charset="0"/>
              </a:rPr>
              <a:t>hope </a:t>
            </a:r>
            <a:r>
              <a:rPr lang="en-GB" sz="8800" dirty="0">
                <a:solidFill>
                  <a:srgbClr val="00B050"/>
                </a:solidFill>
                <a:latin typeface="Agency FB" panose="020B0503020202020204" pitchFamily="34" charset="0"/>
              </a:rPr>
              <a:t>you enjoyed the quiz. </a:t>
            </a:r>
          </a:p>
          <a:p>
            <a:pPr marL="0" indent="0" algn="ctr">
              <a:lnSpc>
                <a:spcPct val="100000"/>
              </a:lnSpc>
              <a:buNone/>
            </a:pPr>
            <a:endParaRPr lang="en-GB" sz="8800" dirty="0" smtClean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E4653061-CCF9-4846-8119-CF68CB6861C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501" y="374849"/>
            <a:ext cx="2229390" cy="22293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685" y="332105"/>
            <a:ext cx="2314878" cy="2314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196154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429AAF3-75FC-4CDD-917C-F40F0060DECE}"/>
              </a:ext>
            </a:extLst>
          </p:cNvPr>
          <p:cNvSpPr/>
          <p:nvPr/>
        </p:nvSpPr>
        <p:spPr>
          <a:xfrm>
            <a:off x="0" y="0"/>
            <a:ext cx="12192000" cy="3858592"/>
          </a:xfrm>
          <a:prstGeom prst="rect">
            <a:avLst/>
          </a:prstGeom>
          <a:gradFill>
            <a:gsLst>
              <a:gs pos="13000">
                <a:schemeClr val="bg1"/>
              </a:gs>
              <a:gs pos="97000">
                <a:srgbClr val="D4E20D"/>
              </a:gs>
            </a:gsLst>
            <a:lin ang="162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E4653061-CCF9-4846-8119-CF68CB6861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000" y="205040"/>
            <a:ext cx="3168000" cy="3168000"/>
          </a:xfrm>
          <a:prstGeom prst="rect">
            <a:avLst/>
          </a:prstGeom>
        </p:spPr>
      </p:pic>
      <p:pic>
        <p:nvPicPr>
          <p:cNvPr id="7" name="Picture 6" descr="Chart&#10;&#10;Description automatically generated with medium confidence">
            <a:extLst>
              <a:ext uri="{FF2B5EF4-FFF2-40B4-BE49-F238E27FC236}">
                <a16:creationId xmlns:a16="http://schemas.microsoft.com/office/drawing/2014/main" id="{6BEA6AF5-8D09-469D-A914-51ADC1C9F2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55"/>
          <a:stretch/>
        </p:blipFill>
        <p:spPr>
          <a:xfrm>
            <a:off x="0" y="3742006"/>
            <a:ext cx="12192000" cy="31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579305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2D733-F8F3-4827-8758-167E311D21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3953" y="2462685"/>
            <a:ext cx="11251769" cy="4095682"/>
          </a:xfrm>
        </p:spPr>
        <p:txBody>
          <a:bodyPr>
            <a:normAutofit/>
          </a:bodyPr>
          <a:lstStyle/>
          <a:p>
            <a:r>
              <a:rPr lang="en-GB" sz="9600" b="1">
                <a:solidFill>
                  <a:schemeClr val="bg1"/>
                </a:solidFill>
                <a:latin typeface="Agency FB"/>
              </a:rPr>
              <a:t>CELTIC FC FOUNDATION QUIZ : </a:t>
            </a:r>
            <a:r>
              <a:rPr lang="en-GB" sz="9600" b="1" dirty="0">
                <a:solidFill>
                  <a:schemeClr val="bg1"/>
                </a:solidFill>
                <a:latin typeface="Agency FB"/>
              </a:rPr>
              <a:t>TIEBREAKER</a:t>
            </a:r>
            <a:endParaRPr lang="en-GB" sz="9600" b="1" dirty="0">
              <a:solidFill>
                <a:schemeClr val="bg1"/>
              </a:solidFill>
              <a:latin typeface="Agency FB" panose="020B0503020202020204" pitchFamily="34" charset="0"/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F9B852DC-9E8B-43F8-87AE-0354FD45B4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000" y="205040"/>
            <a:ext cx="36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908510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5A97B09-5023-491E-9C4A-D0BA7A3B372A}"/>
              </a:ext>
            </a:extLst>
          </p:cNvPr>
          <p:cNvSpPr txBox="1">
            <a:spLocks/>
          </p:cNvSpPr>
          <p:nvPr/>
        </p:nvSpPr>
        <p:spPr>
          <a:xfrm>
            <a:off x="534590" y="4253949"/>
            <a:ext cx="11122819" cy="2160104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7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What was the official attendance of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7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the 6-2 game on August 27, 2000?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D24EE2-1551-4839-9CC0-BC1FE494D8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6471" l="9886" r="89924">
                        <a14:foregroundMark x1="81179" y1="17176" x2="69011" y2="17765"/>
                        <a14:foregroundMark x1="69011" y1="17765" x2="80228" y2="17176"/>
                        <a14:foregroundMark x1="80228" y1="17176" x2="82700" y2="17765"/>
                        <a14:foregroundMark x1="60076" y1="17765" x2="48859" y2="19176"/>
                        <a14:foregroundMark x1="48859" y1="19176" x2="61407" y2="20000"/>
                        <a14:foregroundMark x1="61407" y1="20000" x2="61597" y2="20118"/>
                        <a14:foregroundMark x1="33840" y1="88471" x2="43346" y2="93294"/>
                        <a14:foregroundMark x1="43346" y1="93294" x2="55133" y2="93059"/>
                        <a14:foregroundMark x1="55133" y1="93059" x2="35551" y2="89882"/>
                        <a14:foregroundMark x1="46958" y1="95647" x2="53422" y2="94824"/>
                        <a14:foregroundMark x1="53042" y1="96471" x2="51521" y2="95412"/>
                        <a14:backgroundMark x1="26806" y1="17529" x2="38973" y2="16588"/>
                        <a14:backgroundMark x1="38973" y1="16588" x2="50190" y2="16588"/>
                        <a14:backgroundMark x1="50190" y1="16588" x2="75095" y2="14941"/>
                        <a14:backgroundMark x1="75095" y1="14941" x2="38973" y2="13176"/>
                        <a14:backgroundMark x1="38973" y1="13176" x2="51331" y2="10824"/>
                        <a14:backgroundMark x1="51331" y1="10824" x2="73954" y2="10235"/>
                        <a14:backgroundMark x1="82129" y1="15412" x2="70913" y2="15412"/>
                        <a14:backgroundMark x1="30608" y1="18588" x2="26046" y2="18588"/>
                        <a14:backgroundMark x1="28517" y1="18941" x2="22433" y2="195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90" y="-583096"/>
            <a:ext cx="2791706" cy="4511312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836FE9C-FCBC-46A1-A839-B85F373F0F49}"/>
              </a:ext>
            </a:extLst>
          </p:cNvPr>
          <p:cNvSpPr txBox="1">
            <a:spLocks/>
          </p:cNvSpPr>
          <p:nvPr/>
        </p:nvSpPr>
        <p:spPr>
          <a:xfrm>
            <a:off x="2482660" y="1344042"/>
            <a:ext cx="9174749" cy="303474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IE</a:t>
            </a:r>
            <a:r>
              <a:rPr kumimoji="0" lang="en-GB" sz="247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BREAKER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8189359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947EA3D1-7CAD-4689-A6F0-F84147724C29}"/>
              </a:ext>
            </a:extLst>
          </p:cNvPr>
          <p:cNvSpPr txBox="1">
            <a:spLocks/>
          </p:cNvSpPr>
          <p:nvPr/>
        </p:nvSpPr>
        <p:spPr>
          <a:xfrm>
            <a:off x="1378225" y="2186462"/>
            <a:ext cx="9435548" cy="39322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ANSWER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TIEBREAKER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8E6AB033-5E4B-407D-B171-BE786DE7A6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0000" y="0"/>
            <a:ext cx="2412000" cy="24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561777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D18D3BE-2B50-4643-B213-3395544CE970}"/>
              </a:ext>
            </a:extLst>
          </p:cNvPr>
          <p:cNvSpPr txBox="1">
            <a:spLocks/>
          </p:cNvSpPr>
          <p:nvPr/>
        </p:nvSpPr>
        <p:spPr>
          <a:xfrm>
            <a:off x="1000539" y="5503979"/>
            <a:ext cx="10190922" cy="13540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Official Attendance: </a:t>
            </a: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59,476</a:t>
            </a: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 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crowd of people in a stadium&#10;&#10;Description automatically generated with low confidence">
            <a:extLst>
              <a:ext uri="{FF2B5EF4-FFF2-40B4-BE49-F238E27FC236}">
                <a16:creationId xmlns:a16="http://schemas.microsoft.com/office/drawing/2014/main" id="{8528F53D-631C-4AE5-9415-E3ABDE2D15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649" y="781661"/>
            <a:ext cx="6362701" cy="4722318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1DBC62C9-511E-4936-8CDE-678B3356BE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5999" y="151510"/>
            <a:ext cx="126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350877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429AAF3-75FC-4CDD-917C-F40F0060DECE}"/>
              </a:ext>
            </a:extLst>
          </p:cNvPr>
          <p:cNvSpPr/>
          <p:nvPr/>
        </p:nvSpPr>
        <p:spPr>
          <a:xfrm>
            <a:off x="0" y="0"/>
            <a:ext cx="12192000" cy="3858592"/>
          </a:xfrm>
          <a:prstGeom prst="rect">
            <a:avLst/>
          </a:prstGeom>
          <a:gradFill>
            <a:gsLst>
              <a:gs pos="13000">
                <a:schemeClr val="bg1"/>
              </a:gs>
              <a:gs pos="97000">
                <a:srgbClr val="D4E20D"/>
              </a:gs>
            </a:gsLst>
            <a:lin ang="162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E4653061-CCF9-4846-8119-CF68CB6861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000" y="205040"/>
            <a:ext cx="3168000" cy="3168000"/>
          </a:xfrm>
          <a:prstGeom prst="rect">
            <a:avLst/>
          </a:prstGeom>
        </p:spPr>
      </p:pic>
      <p:pic>
        <p:nvPicPr>
          <p:cNvPr id="7" name="Picture 6" descr="Chart&#10;&#10;Description automatically generated with medium confidence">
            <a:extLst>
              <a:ext uri="{FF2B5EF4-FFF2-40B4-BE49-F238E27FC236}">
                <a16:creationId xmlns:a16="http://schemas.microsoft.com/office/drawing/2014/main" id="{6BEA6AF5-8D09-469D-A914-51ADC1C9F20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55"/>
          <a:stretch/>
        </p:blipFill>
        <p:spPr>
          <a:xfrm>
            <a:off x="0" y="3742006"/>
            <a:ext cx="12192000" cy="31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2026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2D733-F8F3-4827-8758-167E311D21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3953" y="2462685"/>
            <a:ext cx="11251769" cy="4095682"/>
          </a:xfrm>
        </p:spPr>
        <p:txBody>
          <a:bodyPr>
            <a:normAutofit/>
          </a:bodyPr>
          <a:lstStyle/>
          <a:p>
            <a:r>
              <a:rPr lang="en-GB" sz="9600" b="1" dirty="0">
                <a:solidFill>
                  <a:schemeClr val="bg1"/>
                </a:solidFill>
                <a:latin typeface="Agency FB"/>
              </a:rPr>
              <a:t>CELTIC FC FOUNDATION </a:t>
            </a:r>
            <a:r>
              <a:rPr lang="en-GB" sz="9600" b="1">
                <a:solidFill>
                  <a:schemeClr val="bg1"/>
                </a:solidFill>
                <a:latin typeface="Agency FB"/>
              </a:rPr>
              <a:t>QUIZ : ROUND 2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39821D77-5D75-4824-9043-C797D38C97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000" y="112276"/>
            <a:ext cx="36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565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2D733-F8F3-4827-8758-167E311D21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0115" y="4867422"/>
            <a:ext cx="11251769" cy="1564336"/>
          </a:xfrm>
        </p:spPr>
        <p:txBody>
          <a:bodyPr>
            <a:normAutofit/>
          </a:bodyPr>
          <a:lstStyle/>
          <a:p>
            <a:r>
              <a:rPr lang="en-GB" sz="9600" b="1" dirty="0">
                <a:solidFill>
                  <a:schemeClr val="bg1"/>
                </a:solidFill>
                <a:latin typeface="Agency FB" panose="020B0503020202020204" pitchFamily="34" charset="0"/>
              </a:rPr>
              <a:t>THE   </a:t>
            </a:r>
            <a:r>
              <a:rPr lang="en-GB" sz="9600" b="1" dirty="0">
                <a:solidFill>
                  <a:srgbClr val="FFFF00"/>
                </a:solidFill>
                <a:latin typeface="Agency FB" panose="020B0503020202020204" pitchFamily="34" charset="0"/>
              </a:rPr>
              <a:t>HISTORY   </a:t>
            </a:r>
            <a:r>
              <a:rPr lang="en-GB" sz="9600" b="1" dirty="0">
                <a:solidFill>
                  <a:schemeClr val="bg1"/>
                </a:solidFill>
                <a:latin typeface="Agency FB" panose="020B0503020202020204" pitchFamily="34" charset="0"/>
              </a:rPr>
              <a:t>1</a:t>
            </a:r>
          </a:p>
        </p:txBody>
      </p:sp>
      <p:pic>
        <p:nvPicPr>
          <p:cNvPr id="4" name="Picture 3" descr="A picture containing text, electronics, monitor, display&#10;&#10;Description automatically generated">
            <a:extLst>
              <a:ext uri="{FF2B5EF4-FFF2-40B4-BE49-F238E27FC236}">
                <a16:creationId xmlns:a16="http://schemas.microsoft.com/office/drawing/2014/main" id="{F2F7F7C6-C935-4A00-8A0D-E8F9DE0DB4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1" t="33033" r="20470" b="53086"/>
          <a:stretch/>
        </p:blipFill>
        <p:spPr>
          <a:xfrm>
            <a:off x="0" y="2334175"/>
            <a:ext cx="12192000" cy="218965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3AD501F-D2FE-4CB5-A185-E99AAA8A9DF2}"/>
              </a:ext>
            </a:extLst>
          </p:cNvPr>
          <p:cNvSpPr txBox="1">
            <a:spLocks/>
          </p:cNvSpPr>
          <p:nvPr/>
        </p:nvSpPr>
        <p:spPr>
          <a:xfrm>
            <a:off x="470115" y="426242"/>
            <a:ext cx="11251769" cy="15643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9600" b="1" dirty="0">
                <a:solidFill>
                  <a:schemeClr val="bg1"/>
                </a:solidFill>
                <a:latin typeface="Agency FB" panose="020B0503020202020204" pitchFamily="34" charset="0"/>
              </a:rPr>
              <a:t>IF   YOU   KNOW</a:t>
            </a:r>
          </a:p>
        </p:txBody>
      </p:sp>
    </p:spTree>
    <p:extLst>
      <p:ext uri="{BB962C8B-B14F-4D97-AF65-F5344CB8AC3E}">
        <p14:creationId xmlns:p14="http://schemas.microsoft.com/office/powerpoint/2010/main" val="1523927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652292F-2E5D-4A5E-AEF0-8A2B89954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590" y="1727068"/>
            <a:ext cx="11122819" cy="2639192"/>
          </a:xfrm>
        </p:spPr>
        <p:txBody>
          <a:bodyPr>
            <a:normAutofit/>
          </a:bodyPr>
          <a:lstStyle/>
          <a:p>
            <a:pPr marL="914400" indent="-914400">
              <a:lnSpc>
                <a:spcPct val="100000"/>
              </a:lnSpc>
              <a:buFont typeface="+mj-lt"/>
              <a:buAutoNum type="arabicPeriod"/>
            </a:pPr>
            <a:r>
              <a:rPr lang="en-GB" sz="5400" dirty="0">
                <a:solidFill>
                  <a:schemeClr val="bg1"/>
                </a:solidFill>
                <a:latin typeface="Agency FB" panose="020B0503020202020204" pitchFamily="34" charset="0"/>
              </a:rPr>
              <a:t>Celtic’s first ever match was a friendly held on May 28, 1888. The Hoops won 5-2 that afternoon, but who provided the opposition?</a:t>
            </a:r>
            <a:endParaRPr lang="en-GB" sz="1800" dirty="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8239F653-8BA0-484F-97FB-0F0870F8A9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000" y="205040"/>
            <a:ext cx="126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999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2D733-F8F3-4827-8758-167E311D21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3953" y="2462685"/>
            <a:ext cx="11251769" cy="4095682"/>
          </a:xfrm>
        </p:spPr>
        <p:txBody>
          <a:bodyPr>
            <a:normAutofit/>
          </a:bodyPr>
          <a:lstStyle/>
          <a:p>
            <a:r>
              <a:rPr lang="en-GB" sz="9600" b="1" dirty="0">
                <a:solidFill>
                  <a:schemeClr val="bg1"/>
                </a:solidFill>
                <a:latin typeface="Agency FB"/>
              </a:rPr>
              <a:t>CELTIC FC FOUNDATION </a:t>
            </a:r>
            <a:r>
              <a:rPr lang="en-GB" sz="9600" b="1">
                <a:solidFill>
                  <a:schemeClr val="bg1"/>
                </a:solidFill>
                <a:latin typeface="Agency FB"/>
              </a:rPr>
              <a:t>QUIZ : ROUND 1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D0C677D2-0F32-4F8C-99CF-A9333A6D0D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000" y="232902"/>
            <a:ext cx="3420000" cy="34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597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652292F-2E5D-4A5E-AEF0-8A2B89954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590" y="1727068"/>
            <a:ext cx="11122819" cy="3667892"/>
          </a:xfrm>
        </p:spPr>
        <p:txBody>
          <a:bodyPr>
            <a:normAutofit fontScale="92500" lnSpcReduction="10000"/>
          </a:bodyPr>
          <a:lstStyle/>
          <a:p>
            <a:pPr marL="914400" indent="-914400">
              <a:lnSpc>
                <a:spcPct val="120000"/>
              </a:lnSpc>
              <a:buFont typeface="+mj-lt"/>
              <a:buAutoNum type="arabicPeriod" startAt="2"/>
            </a:pPr>
            <a:r>
              <a:rPr lang="en-GB" sz="5400" dirty="0">
                <a:solidFill>
                  <a:schemeClr val="bg1"/>
                </a:solidFill>
                <a:latin typeface="Agency FB" panose="020B0503020202020204" pitchFamily="34" charset="0"/>
              </a:rPr>
              <a:t>Celtic Football Club was formed with the objective of maintaining the dinner tables for the children of the East End.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5400" dirty="0">
                <a:solidFill>
                  <a:schemeClr val="bg1"/>
                </a:solidFill>
                <a:latin typeface="Agency FB" panose="020B0503020202020204" pitchFamily="34" charset="0"/>
              </a:rPr>
              <a:t>	In which church hall was the club founded?</a:t>
            </a:r>
            <a:endParaRPr lang="en-GB" sz="1800" dirty="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DA198D7D-FD34-4504-ADEA-A6E0E69822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000" y="205040"/>
            <a:ext cx="126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787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652292F-2E5D-4A5E-AEF0-8A2B89954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590" y="1727068"/>
            <a:ext cx="11122819" cy="3530732"/>
          </a:xfrm>
        </p:spPr>
        <p:txBody>
          <a:bodyPr>
            <a:normAutofit fontScale="92500"/>
          </a:bodyPr>
          <a:lstStyle/>
          <a:p>
            <a:pPr marL="914400" indent="-914400">
              <a:spcBef>
                <a:spcPts val="0"/>
              </a:spcBef>
              <a:buFont typeface="+mj-lt"/>
              <a:buAutoNum type="arabicPeriod" startAt="3"/>
            </a:pP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James McGrory is officially ranked as the highest goal-scorer in British football history and is eighth worldwide.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	How many goals did he score in his career?</a:t>
            </a:r>
            <a:endParaRPr lang="en-GB" dirty="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5FD38453-5D2D-4DCA-B579-18E7E85F20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000" y="205040"/>
            <a:ext cx="126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206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652292F-2E5D-4A5E-AEF0-8A2B89954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590" y="1727068"/>
            <a:ext cx="11122819" cy="3233552"/>
          </a:xfrm>
        </p:spPr>
        <p:txBody>
          <a:bodyPr>
            <a:normAutofit/>
          </a:bodyPr>
          <a:lstStyle/>
          <a:p>
            <a:pPr marL="914400" indent="-914400">
              <a:lnSpc>
                <a:spcPct val="100000"/>
              </a:lnSpc>
              <a:spcBef>
                <a:spcPts val="0"/>
              </a:spcBef>
              <a:buFont typeface="+mj-lt"/>
              <a:buAutoNum type="arabicPeriod" startAt="4"/>
            </a:pP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How many times did Celtic clinch the league title at Celtic Park during our </a:t>
            </a:r>
            <a:r>
              <a:rPr lang="en-GB" sz="6000">
                <a:solidFill>
                  <a:schemeClr val="bg1"/>
                </a:solidFill>
                <a:latin typeface="Agency FB" panose="020B0503020202020204" pitchFamily="34" charset="0"/>
              </a:rPr>
              <a:t>first </a:t>
            </a:r>
            <a:r>
              <a:rPr lang="en-GB" sz="6000" smtClean="0">
                <a:solidFill>
                  <a:schemeClr val="bg1"/>
                </a:solidFill>
                <a:latin typeface="Agency FB" panose="020B0503020202020204" pitchFamily="34" charset="0"/>
              </a:rPr>
              <a:t>nine-in-a-row </a:t>
            </a: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run (1966-1974)?</a:t>
            </a:r>
            <a:endParaRPr lang="en-GB" sz="2000" dirty="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F1D656D9-C493-4499-82D1-3C54C7BF32F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000" y="205040"/>
            <a:ext cx="126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73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652292F-2E5D-4A5E-AEF0-8A2B89954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590" y="1727068"/>
            <a:ext cx="11122819" cy="2639192"/>
          </a:xfrm>
        </p:spPr>
        <p:txBody>
          <a:bodyPr>
            <a:normAutofit/>
          </a:bodyPr>
          <a:lstStyle/>
          <a:p>
            <a:pPr marL="914400" indent="-914400">
              <a:lnSpc>
                <a:spcPct val="100000"/>
              </a:lnSpc>
              <a:buFont typeface="+mj-lt"/>
              <a:buAutoNum type="arabicPeriod" startAt="5"/>
            </a:pPr>
            <a:r>
              <a:rPr lang="en-GB" sz="5400" dirty="0">
                <a:solidFill>
                  <a:schemeClr val="bg1"/>
                </a:solidFill>
                <a:latin typeface="Agency FB" panose="020B0503020202020204" pitchFamily="34" charset="0"/>
              </a:rPr>
              <a:t>After a 3-3 aggregate draw with Benfica in the 1970 European Cup, how did Celtic progress to the quarter-finals?</a:t>
            </a:r>
            <a:endParaRPr lang="en-GB" sz="1800" dirty="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222B5865-99CA-42EB-BEAC-BE6538FEB5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000" y="205040"/>
            <a:ext cx="126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03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652292F-2E5D-4A5E-AEF0-8A2B89954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590" y="1727068"/>
            <a:ext cx="11122819" cy="2639192"/>
          </a:xfrm>
        </p:spPr>
        <p:txBody>
          <a:bodyPr>
            <a:normAutofit/>
          </a:bodyPr>
          <a:lstStyle/>
          <a:p>
            <a:pPr marL="914400" indent="-914400">
              <a:lnSpc>
                <a:spcPct val="100000"/>
              </a:lnSpc>
              <a:buFont typeface="+mj-lt"/>
              <a:buAutoNum type="arabicPeriod" startAt="6"/>
            </a:pPr>
            <a:r>
              <a:rPr lang="en-GB" sz="5400" dirty="0">
                <a:solidFill>
                  <a:schemeClr val="bg1"/>
                </a:solidFill>
                <a:latin typeface="Agency FB" panose="020B0503020202020204" pitchFamily="34" charset="0"/>
              </a:rPr>
              <a:t>In the 1970 European Cup semi-final first leg at Elland Road, what was strange about the kit that Celtic wore that night?</a:t>
            </a:r>
            <a:endParaRPr lang="en-GB" sz="1800" dirty="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FF948710-DCC1-4489-A04E-9B5751C3A9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000" y="205040"/>
            <a:ext cx="126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79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652292F-2E5D-4A5E-AEF0-8A2B89954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590" y="1727068"/>
            <a:ext cx="11122819" cy="3416432"/>
          </a:xfrm>
        </p:spPr>
        <p:txBody>
          <a:bodyPr>
            <a:normAutofit/>
          </a:bodyPr>
          <a:lstStyle/>
          <a:p>
            <a:pPr marL="914400" indent="-914400">
              <a:lnSpc>
                <a:spcPct val="100000"/>
              </a:lnSpc>
              <a:buFont typeface="+mj-lt"/>
              <a:buAutoNum type="arabicPeriod" startAt="7"/>
            </a:pPr>
            <a:r>
              <a:rPr lang="en-GB" sz="5400" dirty="0">
                <a:solidFill>
                  <a:schemeClr val="bg1"/>
                </a:solidFill>
                <a:latin typeface="Agency FB" panose="020B0503020202020204" pitchFamily="34" charset="0"/>
              </a:rPr>
              <a:t>Following the infamous bottle incident, where was the replayed second leg of the European Cup Winners’ Cup tie against Rapid Vienna held? </a:t>
            </a:r>
            <a:endParaRPr lang="en-GB" sz="1800" dirty="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61C45A6C-24B7-486F-AE43-2082BFB8F3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000" y="205040"/>
            <a:ext cx="126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151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652292F-2E5D-4A5E-AEF0-8A2B89954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590" y="1498468"/>
            <a:ext cx="11122819" cy="2982918"/>
          </a:xfrm>
        </p:spPr>
        <p:txBody>
          <a:bodyPr>
            <a:normAutofit/>
          </a:bodyPr>
          <a:lstStyle/>
          <a:p>
            <a:pPr marL="914400" indent="-914400">
              <a:lnSpc>
                <a:spcPct val="100000"/>
              </a:lnSpc>
              <a:buFont typeface="+mj-lt"/>
              <a:buAutoNum type="arabicPeriod" startAt="8"/>
            </a:pP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What was unusual about Celtic’s UEFA Cup clash with Sporting Lisbon at Celtic Park in 1993?</a:t>
            </a:r>
            <a:endParaRPr lang="en-GB" sz="2000" dirty="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0A3866AA-0DE9-48E2-8A01-7702A65D08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000" y="205040"/>
            <a:ext cx="126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10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652292F-2E5D-4A5E-AEF0-8A2B89954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590" y="1727068"/>
            <a:ext cx="11122819" cy="2639192"/>
          </a:xfrm>
        </p:spPr>
        <p:txBody>
          <a:bodyPr>
            <a:normAutofit fontScale="92500"/>
          </a:bodyPr>
          <a:lstStyle/>
          <a:p>
            <a:pPr marL="914400" indent="-914400">
              <a:lnSpc>
                <a:spcPct val="100000"/>
              </a:lnSpc>
              <a:buFont typeface="+mj-lt"/>
              <a:buAutoNum type="arabicPeriod" startAt="9"/>
            </a:pPr>
            <a:r>
              <a:rPr lang="en-GB" sz="5400" dirty="0">
                <a:solidFill>
                  <a:schemeClr val="bg1"/>
                </a:solidFill>
                <a:latin typeface="Agency FB" panose="020B0503020202020204" pitchFamily="34" charset="0"/>
              </a:rPr>
              <a:t>In the 2003/04 season, Martin O’Neill led Celtic to a record number of consecutive wins.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5400" dirty="0">
                <a:solidFill>
                  <a:schemeClr val="bg1"/>
                </a:solidFill>
                <a:latin typeface="Agency FB" panose="020B0503020202020204" pitchFamily="34" charset="0"/>
              </a:rPr>
              <a:t>	How many matches in a row did Celtic win?</a:t>
            </a:r>
            <a:endParaRPr lang="en-GB" sz="1800" dirty="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1B874650-A0C3-437F-B6D2-0264153349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000" y="205040"/>
            <a:ext cx="126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7935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652292F-2E5D-4A5E-AEF0-8A2B89954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590" y="1727068"/>
            <a:ext cx="11122819" cy="2639192"/>
          </a:xfrm>
        </p:spPr>
        <p:txBody>
          <a:bodyPr>
            <a:normAutofit/>
          </a:bodyPr>
          <a:lstStyle/>
          <a:p>
            <a:pPr marL="914400" indent="-914400">
              <a:lnSpc>
                <a:spcPct val="100000"/>
              </a:lnSpc>
              <a:buFont typeface="+mj-lt"/>
              <a:buAutoNum type="arabicPeriod" startAt="10"/>
            </a:pPr>
            <a:r>
              <a:rPr lang="en-GB" sz="5400" dirty="0">
                <a:solidFill>
                  <a:schemeClr val="bg1"/>
                </a:solidFill>
                <a:latin typeface="Agency FB" panose="020B0503020202020204" pitchFamily="34" charset="0"/>
              </a:rPr>
              <a:t>Who scored the goal at Celtic Park in 1996, which provoked a roar so loud that it knocked Radio Five Live off air?</a:t>
            </a:r>
            <a:endParaRPr lang="en-GB" sz="1800" dirty="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33C8BA2C-6445-4D0E-B7B3-36F2C12ADE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000" y="205040"/>
            <a:ext cx="126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0584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947EA3D1-7CAD-4689-A6F0-F84147724C29}"/>
              </a:ext>
            </a:extLst>
          </p:cNvPr>
          <p:cNvSpPr txBox="1">
            <a:spLocks/>
          </p:cNvSpPr>
          <p:nvPr/>
        </p:nvSpPr>
        <p:spPr>
          <a:xfrm>
            <a:off x="1378225" y="2186462"/>
            <a:ext cx="9435548" cy="39322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6600" dirty="0">
                <a:solidFill>
                  <a:srgbClr val="00B050"/>
                </a:solidFill>
                <a:latin typeface="Agency FB" panose="020B0503020202020204" pitchFamily="34" charset="0"/>
              </a:rPr>
              <a:t>ANSWERS</a:t>
            </a:r>
          </a:p>
          <a:p>
            <a:pPr marL="0" indent="0" algn="ctr">
              <a:buNone/>
            </a:pPr>
            <a:r>
              <a:rPr lang="en-GB" sz="16600" dirty="0">
                <a:solidFill>
                  <a:schemeClr val="bg1"/>
                </a:solidFill>
                <a:latin typeface="Agency FB" panose="020B0503020202020204" pitchFamily="34" charset="0"/>
              </a:rPr>
              <a:t>ROUND 2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9BDAC662-6C83-4E3E-A1C1-0D5D116F93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000" y="99023"/>
            <a:ext cx="2268000" cy="22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0031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85EBACB-1EBA-41C5-B9E6-D28E9A142E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4891"/>
            <a:ext cx="9144000" cy="1655762"/>
          </a:xfrm>
        </p:spPr>
        <p:txBody>
          <a:bodyPr>
            <a:normAutofit/>
          </a:bodyPr>
          <a:lstStyle/>
          <a:p>
            <a:r>
              <a:rPr lang="en-GB" sz="8000" dirty="0">
                <a:solidFill>
                  <a:schemeClr val="bg1"/>
                </a:solidFill>
                <a:latin typeface="Agency FB" panose="020B0503020202020204" pitchFamily="34" charset="0"/>
              </a:rPr>
              <a:t>TAKE ME TO YOUR</a:t>
            </a:r>
          </a:p>
        </p:txBody>
      </p:sp>
      <p:pic>
        <p:nvPicPr>
          <p:cNvPr id="5" name="Picture 4" descr="A picture containing text, green, outdoor&#10;&#10;Description automatically generated">
            <a:extLst>
              <a:ext uri="{FF2B5EF4-FFF2-40B4-BE49-F238E27FC236}">
                <a16:creationId xmlns:a16="http://schemas.microsoft.com/office/drawing/2014/main" id="{170D2CAC-7909-49E6-B191-611222CDD3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94" b="82569" l="6445" r="92383">
                        <a14:foregroundMark x1="7031" y1="67431" x2="6641" y2="52752"/>
                        <a14:foregroundMark x1="6641" y1="52752" x2="8594" y2="37156"/>
                        <a14:foregroundMark x1="8594" y1="37156" x2="13672" y2="27982"/>
                        <a14:foregroundMark x1="13672" y1="27982" x2="32617" y2="11009"/>
                        <a14:foregroundMark x1="32617" y1="11009" x2="48242" y2="5963"/>
                        <a14:foregroundMark x1="48242" y1="5963" x2="75586" y2="14679"/>
                        <a14:foregroundMark x1="85112" y1="24539" x2="85994" y2="25452"/>
                        <a14:foregroundMark x1="75586" y1="14679" x2="84960" y2="24381"/>
                        <a14:foregroundMark x1="87109" y1="26606" x2="90820" y2="39450"/>
                        <a14:foregroundMark x1="90820" y1="39450" x2="89453" y2="69266"/>
                        <a14:foregroundMark x1="89453" y1="69266" x2="86133" y2="82110"/>
                        <a14:foregroundMark x1="86133" y1="82110" x2="71094" y2="82110"/>
                        <a14:foregroundMark x1="71094" y1="82110" x2="63867" y2="77064"/>
                        <a14:foregroundMark x1="63867" y1="77064" x2="12500" y2="82569"/>
                        <a14:foregroundMark x1="12500" y1="82569" x2="7031" y2="76147"/>
                        <a14:foregroundMark x1="7031" y1="76147" x2="7031" y2="67890"/>
                        <a14:foregroundMark x1="5469" y1="36697" x2="16211" y2="19725"/>
                        <a14:foregroundMark x1="16211" y1="19725" x2="41406" y2="2752"/>
                        <a14:foregroundMark x1="28125" y1="6422" x2="10547" y2="27064"/>
                        <a14:foregroundMark x1="10547" y1="27064" x2="10352" y2="26147"/>
                        <a14:foregroundMark x1="10352" y1="26147" x2="10352" y2="26147"/>
                        <a14:foregroundMark x1="13867" y1="19725" x2="13867" y2="19725"/>
                        <a14:foregroundMark x1="19531" y1="12844" x2="19531" y2="12844"/>
                        <a14:foregroundMark x1="35742" y1="20642" x2="35742" y2="20642"/>
                        <a14:foregroundMark x1="33398" y1="16972" x2="40430" y2="25229"/>
                        <a14:foregroundMark x1="40430" y1="25229" x2="43359" y2="31651"/>
                        <a14:foregroundMark x1="41797" y1="16514" x2="52930" y2="33945"/>
                        <a14:foregroundMark x1="15039" y1="19725" x2="15039" y2="19725"/>
                        <a14:foregroundMark x1="8789" y1="28440" x2="8789" y2="28440"/>
                        <a14:foregroundMark x1="91797" y1="32110" x2="92383" y2="46330"/>
                        <a14:foregroundMark x1="92383" y1="46330" x2="92188" y2="47706"/>
                        <a14:foregroundMark x1="64063" y1="82569" x2="64063" y2="82569"/>
                        <a14:foregroundMark x1="6445" y1="82569" x2="6445" y2="82569"/>
                        <a14:foregroundMark x1="17969" y1="15138" x2="17969" y2="15138"/>
                        <a14:foregroundMark x1="17578" y1="14220" x2="17578" y2="14220"/>
                        <a14:foregroundMark x1="63867" y1="7339" x2="63867" y2="7339"/>
                        <a14:foregroundMark x1="67578" y1="7339" x2="67578" y2="7339"/>
                        <a14:foregroundMark x1="75391" y1="12385" x2="75391" y2="12385"/>
                        <a14:foregroundMark x1="68555" y1="6881" x2="68555" y2="6881"/>
                        <a14:foregroundMark x1="70117" y1="7339" x2="70117" y2="7339"/>
                        <a14:foregroundMark x1="72852" y1="10092" x2="72852" y2="10092"/>
                        <a14:backgroundMark x1="78711" y1="11009" x2="74414" y2="6881"/>
                        <a14:backgroundMark x1="71484" y1="3670" x2="66992" y2="0"/>
                        <a14:backgroundMark x1="76953" y1="3670" x2="77930" y2="5963"/>
                        <a14:backgroundMark x1="80078" y1="15596" x2="80078" y2="15596"/>
                        <a14:backgroundMark x1="85352" y1="22936" x2="85547" y2="22936"/>
                        <a14:backgroundMark x1="87109" y1="23394" x2="87891" y2="252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713"/>
          <a:stretch/>
        </p:blipFill>
        <p:spPr>
          <a:xfrm>
            <a:off x="2968283" y="1559067"/>
            <a:ext cx="6255434" cy="2244928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5ABBA6BC-4E04-4BBD-AD1D-72AA1262A955}"/>
              </a:ext>
            </a:extLst>
          </p:cNvPr>
          <p:cNvSpPr txBox="1">
            <a:spLocks/>
          </p:cNvSpPr>
          <p:nvPr/>
        </p:nvSpPr>
        <p:spPr>
          <a:xfrm>
            <a:off x="2968283" y="3803995"/>
            <a:ext cx="6255435" cy="12027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8000" dirty="0">
                <a:solidFill>
                  <a:schemeClr val="bg1"/>
                </a:solidFill>
                <a:latin typeface="Agency FB" panose="020B0503020202020204" pitchFamily="34" charset="0"/>
              </a:rPr>
              <a:t>I WANT TO SEE THE</a:t>
            </a:r>
          </a:p>
        </p:txBody>
      </p:sp>
      <p:pic>
        <p:nvPicPr>
          <p:cNvPr id="8" name="Picture 7" descr="Logo&#10;&#10;Description automatically generated with medium confidence">
            <a:extLst>
              <a:ext uri="{FF2B5EF4-FFF2-40B4-BE49-F238E27FC236}">
                <a16:creationId xmlns:a16="http://schemas.microsoft.com/office/drawing/2014/main" id="{6A11B41F-ED33-46F3-A0AC-7B4A48D24E1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39" t="19897" r="24017"/>
          <a:stretch/>
        </p:blipFill>
        <p:spPr>
          <a:xfrm>
            <a:off x="2655411" y="4978697"/>
            <a:ext cx="806992" cy="1202788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36512ECA-7FFD-4663-A902-571D1CDADF7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3" t="24927" r="50000" b="25024"/>
          <a:stretch/>
        </p:blipFill>
        <p:spPr>
          <a:xfrm>
            <a:off x="5968926" y="4895469"/>
            <a:ext cx="1298917" cy="1425413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7CBBDB4F-68F5-4475-8CC0-311480C141F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77" t="73006" r="64294" b="7832"/>
          <a:stretch/>
        </p:blipFill>
        <p:spPr>
          <a:xfrm>
            <a:off x="3582497" y="4958171"/>
            <a:ext cx="1086679" cy="1657789"/>
          </a:xfrm>
          <a:prstGeom prst="rect">
            <a:avLst/>
          </a:prstGeom>
        </p:spPr>
      </p:pic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3F69E2DA-6E65-4084-BEBF-8C4A1E94643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7" t="36135" r="73522" b="50000"/>
          <a:stretch/>
        </p:blipFill>
        <p:spPr>
          <a:xfrm>
            <a:off x="7387120" y="4872263"/>
            <a:ext cx="949432" cy="1513817"/>
          </a:xfrm>
          <a:prstGeom prst="rect">
            <a:avLst/>
          </a:prstGeom>
        </p:spPr>
      </p:pic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BED7808D-FCED-4256-8CCC-9724789A072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29" t="79215" r="43726"/>
          <a:stretch/>
        </p:blipFill>
        <p:spPr>
          <a:xfrm>
            <a:off x="8456869" y="4872263"/>
            <a:ext cx="1079720" cy="1416286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C92276EC-6CA1-4BBE-9C15-01DB19AA82B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48" t="6818" r="18183" b="67265"/>
          <a:stretch/>
        </p:blipFill>
        <p:spPr>
          <a:xfrm>
            <a:off x="4729324" y="4807764"/>
            <a:ext cx="1179443" cy="1777335"/>
          </a:xfrm>
          <a:prstGeom prst="rect">
            <a:avLst/>
          </a:prstGeom>
        </p:spPr>
      </p:pic>
      <p:pic>
        <p:nvPicPr>
          <p:cNvPr id="14" name="Picture 13" descr="Logo&#10;&#10;Description automatically generated">
            <a:extLst>
              <a:ext uri="{FF2B5EF4-FFF2-40B4-BE49-F238E27FC236}">
                <a16:creationId xmlns:a16="http://schemas.microsoft.com/office/drawing/2014/main" id="{448B66EC-586B-482A-91A4-0AAB7D83EEF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00" y="2798467"/>
            <a:ext cx="1260000" cy="1260000"/>
          </a:xfrm>
          <a:prstGeom prst="rect">
            <a:avLst/>
          </a:prstGeom>
        </p:spPr>
      </p:pic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B5A8B6EB-6C76-4CA6-8210-C8B3E8CBF90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8000" y="2798467"/>
            <a:ext cx="126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279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652292F-2E5D-4A5E-AEF0-8A2B89954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590" y="1727068"/>
            <a:ext cx="11122819" cy="2639192"/>
          </a:xfrm>
        </p:spPr>
        <p:txBody>
          <a:bodyPr>
            <a:normAutofit/>
          </a:bodyPr>
          <a:lstStyle/>
          <a:p>
            <a:pPr marL="914400" indent="-914400">
              <a:lnSpc>
                <a:spcPct val="100000"/>
              </a:lnSpc>
              <a:buFont typeface="+mj-lt"/>
              <a:buAutoNum type="arabicPeriod"/>
            </a:pPr>
            <a:r>
              <a:rPr lang="en-GB" sz="5400" dirty="0">
                <a:solidFill>
                  <a:schemeClr val="bg1"/>
                </a:solidFill>
                <a:latin typeface="Agency FB" panose="020B0503020202020204" pitchFamily="34" charset="0"/>
              </a:rPr>
              <a:t>Celtic’s first ever match was a friendly held on May 28, 1888. The Hoops won 5-2 that afternoon, but who provided the opposition?</a:t>
            </a:r>
            <a:endParaRPr lang="en-GB" sz="18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EA29E2D-D037-4F8C-B54C-55B6C61C8017}"/>
              </a:ext>
            </a:extLst>
          </p:cNvPr>
          <p:cNvSpPr txBox="1">
            <a:spLocks/>
          </p:cNvSpPr>
          <p:nvPr/>
        </p:nvSpPr>
        <p:spPr>
          <a:xfrm>
            <a:off x="534590" y="4594860"/>
            <a:ext cx="11122819" cy="20724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8000" dirty="0">
                <a:solidFill>
                  <a:srgbClr val="00B050"/>
                </a:solidFill>
                <a:latin typeface="Agency FB" panose="020B0503020202020204" pitchFamily="34" charset="0"/>
              </a:rPr>
              <a:t>Rangers</a:t>
            </a:r>
            <a:endParaRPr lang="en-GB" sz="3200" dirty="0">
              <a:solidFill>
                <a:srgbClr val="00B050"/>
              </a:solidFill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72EDF53C-7024-41BB-9778-A6E86FD11B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000" y="205040"/>
            <a:ext cx="1260000" cy="1260000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25BD7196-6B5C-4066-8771-7166EBEF42DB}"/>
              </a:ext>
            </a:extLst>
          </p:cNvPr>
          <p:cNvSpPr txBox="1">
            <a:spLocks/>
          </p:cNvSpPr>
          <p:nvPr/>
        </p:nvSpPr>
        <p:spPr>
          <a:xfrm>
            <a:off x="10112453" y="5894210"/>
            <a:ext cx="2079547" cy="96379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6000" dirty="0">
                <a:solidFill>
                  <a:srgbClr val="00B050"/>
                </a:solidFill>
                <a:latin typeface="Agency FB" panose="020B0503020202020204" pitchFamily="34" charset="0"/>
              </a:rPr>
              <a:t>2 points</a:t>
            </a:r>
          </a:p>
        </p:txBody>
      </p:sp>
    </p:spTree>
    <p:extLst>
      <p:ext uri="{BB962C8B-B14F-4D97-AF65-F5344CB8AC3E}">
        <p14:creationId xmlns:p14="http://schemas.microsoft.com/office/powerpoint/2010/main" val="38917501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01E4084-64DA-4392-8F43-94ADC480D649}"/>
              </a:ext>
            </a:extLst>
          </p:cNvPr>
          <p:cNvSpPr txBox="1">
            <a:spLocks/>
          </p:cNvSpPr>
          <p:nvPr/>
        </p:nvSpPr>
        <p:spPr>
          <a:xfrm>
            <a:off x="534590" y="5052060"/>
            <a:ext cx="11122819" cy="16152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8000" dirty="0">
                <a:solidFill>
                  <a:srgbClr val="00B050"/>
                </a:solidFill>
                <a:latin typeface="Agency FB" panose="020B0503020202020204" pitchFamily="34" charset="0"/>
              </a:rPr>
              <a:t>St. Mary’s (</a:t>
            </a:r>
            <a:r>
              <a:rPr lang="en-GB" sz="8000" dirty="0" err="1">
                <a:solidFill>
                  <a:srgbClr val="00B050"/>
                </a:solidFill>
                <a:latin typeface="Agency FB" panose="020B0503020202020204" pitchFamily="34" charset="0"/>
              </a:rPr>
              <a:t>Calton</a:t>
            </a:r>
            <a:r>
              <a:rPr lang="en-GB" sz="8000" dirty="0">
                <a:solidFill>
                  <a:srgbClr val="00B050"/>
                </a:solidFill>
                <a:latin typeface="Agency FB" panose="020B0503020202020204" pitchFamily="34" charset="0"/>
              </a:rPr>
              <a:t>)</a:t>
            </a:r>
            <a:endParaRPr lang="en-GB" sz="3200" dirty="0">
              <a:solidFill>
                <a:srgbClr val="00B050"/>
              </a:solidFill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90CBEFC-555E-4C86-BD58-C8170F2C73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590" y="1727068"/>
            <a:ext cx="11122819" cy="3324992"/>
          </a:xfrm>
        </p:spPr>
        <p:txBody>
          <a:bodyPr>
            <a:normAutofit fontScale="92500" lnSpcReduction="20000"/>
          </a:bodyPr>
          <a:lstStyle/>
          <a:p>
            <a:pPr marL="914400" indent="-914400">
              <a:lnSpc>
                <a:spcPct val="120000"/>
              </a:lnSpc>
              <a:buFont typeface="+mj-lt"/>
              <a:buAutoNum type="arabicPeriod" startAt="2"/>
            </a:pPr>
            <a:r>
              <a:rPr lang="en-GB" sz="5400" dirty="0">
                <a:solidFill>
                  <a:schemeClr val="bg1"/>
                </a:solidFill>
                <a:latin typeface="Agency FB" panose="020B0503020202020204" pitchFamily="34" charset="0"/>
              </a:rPr>
              <a:t>Celtic Football Club was formed with the objective of maintaining the dinner tables for the children of the East End.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5400" dirty="0">
                <a:solidFill>
                  <a:schemeClr val="bg1"/>
                </a:solidFill>
                <a:latin typeface="Agency FB" panose="020B0503020202020204" pitchFamily="34" charset="0"/>
              </a:rPr>
              <a:t>	In which church hall was the club founded?</a:t>
            </a:r>
            <a:endParaRPr lang="en-GB" sz="1800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D798DB4E-485F-4412-9F0D-2EFE9FA4C7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000" y="205040"/>
            <a:ext cx="1260000" cy="1260000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A75176FC-AB3C-4DA4-A4EB-417865D0CD52}"/>
              </a:ext>
            </a:extLst>
          </p:cNvPr>
          <p:cNvSpPr txBox="1">
            <a:spLocks/>
          </p:cNvSpPr>
          <p:nvPr/>
        </p:nvSpPr>
        <p:spPr>
          <a:xfrm>
            <a:off x="10112453" y="5894210"/>
            <a:ext cx="2079547" cy="96379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6000" dirty="0">
                <a:solidFill>
                  <a:srgbClr val="00B050"/>
                </a:solidFill>
                <a:latin typeface="Agency FB" panose="020B0503020202020204" pitchFamily="34" charset="0"/>
              </a:rPr>
              <a:t>2 points</a:t>
            </a:r>
          </a:p>
        </p:txBody>
      </p:sp>
    </p:spTree>
    <p:extLst>
      <p:ext uri="{BB962C8B-B14F-4D97-AF65-F5344CB8AC3E}">
        <p14:creationId xmlns:p14="http://schemas.microsoft.com/office/powerpoint/2010/main" val="41194567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EA29E2D-D037-4F8C-B54C-55B6C61C8017}"/>
              </a:ext>
            </a:extLst>
          </p:cNvPr>
          <p:cNvSpPr txBox="1">
            <a:spLocks/>
          </p:cNvSpPr>
          <p:nvPr/>
        </p:nvSpPr>
        <p:spPr>
          <a:xfrm>
            <a:off x="534590" y="4808414"/>
            <a:ext cx="9417793" cy="202672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8000" dirty="0">
                <a:solidFill>
                  <a:srgbClr val="00B050"/>
                </a:solidFill>
                <a:latin typeface="Agency FB" panose="020B0503020202020204" pitchFamily="34" charset="0"/>
              </a:rPr>
              <a:t>550 goals in 547 games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4800" dirty="0">
                <a:solidFill>
                  <a:srgbClr val="FFFF00"/>
                </a:solidFill>
                <a:latin typeface="Agency FB" panose="020B0503020202020204" pitchFamily="34" charset="0"/>
              </a:rPr>
              <a:t>Celtic career = 472 goals in 445 games </a:t>
            </a:r>
            <a:endParaRPr lang="en-GB" sz="1500" dirty="0">
              <a:solidFill>
                <a:srgbClr val="FFFF00"/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C3F17E8-6F36-449F-8843-195AAC01A6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590" y="1727068"/>
            <a:ext cx="11122819" cy="2913512"/>
          </a:xfrm>
        </p:spPr>
        <p:txBody>
          <a:bodyPr>
            <a:normAutofit lnSpcReduction="10000"/>
          </a:bodyPr>
          <a:lstStyle/>
          <a:p>
            <a:pPr marL="914400" indent="-914400">
              <a:lnSpc>
                <a:spcPct val="100000"/>
              </a:lnSpc>
              <a:buFont typeface="+mj-lt"/>
              <a:buAutoNum type="arabicPeriod" startAt="3"/>
            </a:pPr>
            <a:r>
              <a:rPr lang="en-GB" sz="4800" dirty="0">
                <a:solidFill>
                  <a:schemeClr val="bg1"/>
                </a:solidFill>
                <a:latin typeface="Agency FB" panose="020B0503020202020204" pitchFamily="34" charset="0"/>
              </a:rPr>
              <a:t>James McGrory is officially ranked as the highest goal-scorer in British football history and is eighth worldwide.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4800" dirty="0">
                <a:solidFill>
                  <a:schemeClr val="bg1"/>
                </a:solidFill>
                <a:latin typeface="Agency FB" panose="020B0503020202020204" pitchFamily="34" charset="0"/>
              </a:rPr>
              <a:t>	How many goals did he score in his career?</a:t>
            </a:r>
            <a:endParaRPr lang="en-GB" sz="2000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A2ECF966-A03D-4501-8AF6-163756E751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000" y="205040"/>
            <a:ext cx="1260000" cy="1260000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69BDCE8C-D9E5-47FC-9F48-F07CBB3EA871}"/>
              </a:ext>
            </a:extLst>
          </p:cNvPr>
          <p:cNvSpPr txBox="1">
            <a:spLocks/>
          </p:cNvSpPr>
          <p:nvPr/>
        </p:nvSpPr>
        <p:spPr>
          <a:xfrm>
            <a:off x="10112453" y="5894210"/>
            <a:ext cx="2079547" cy="96379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6000" dirty="0">
                <a:solidFill>
                  <a:srgbClr val="00B050"/>
                </a:solidFill>
                <a:latin typeface="Agency FB" panose="020B0503020202020204" pitchFamily="34" charset="0"/>
              </a:rPr>
              <a:t>2 points</a:t>
            </a:r>
          </a:p>
        </p:txBody>
      </p:sp>
    </p:spTree>
    <p:extLst>
      <p:ext uri="{BB962C8B-B14F-4D97-AF65-F5344CB8AC3E}">
        <p14:creationId xmlns:p14="http://schemas.microsoft.com/office/powerpoint/2010/main" val="38318333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652292F-2E5D-4A5E-AEF0-8A2B89954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590" y="1727068"/>
            <a:ext cx="11122819" cy="3233552"/>
          </a:xfrm>
        </p:spPr>
        <p:txBody>
          <a:bodyPr>
            <a:normAutofit/>
          </a:bodyPr>
          <a:lstStyle/>
          <a:p>
            <a:pPr marL="914400" indent="-914400">
              <a:lnSpc>
                <a:spcPct val="100000"/>
              </a:lnSpc>
              <a:spcBef>
                <a:spcPts val="0"/>
              </a:spcBef>
              <a:buFont typeface="+mj-lt"/>
              <a:buAutoNum type="arabicPeriod" startAt="4"/>
            </a:pP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How many times did Celtic clinch the league title at Celtic Park during our first </a:t>
            </a:r>
            <a:r>
              <a:rPr lang="en-GB" sz="60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nine-in-a-row </a:t>
            </a: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run (1966-1974)?</a:t>
            </a:r>
            <a:endParaRPr lang="en-GB" sz="20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01E4084-64DA-4392-8F43-94ADC480D649}"/>
              </a:ext>
            </a:extLst>
          </p:cNvPr>
          <p:cNvSpPr txBox="1">
            <a:spLocks/>
          </p:cNvSpPr>
          <p:nvPr/>
        </p:nvSpPr>
        <p:spPr>
          <a:xfrm>
            <a:off x="534590" y="4960620"/>
            <a:ext cx="11122819" cy="1706686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8000" dirty="0">
                <a:solidFill>
                  <a:srgbClr val="00B050"/>
                </a:solidFill>
                <a:latin typeface="Agency FB" panose="020B0503020202020204" pitchFamily="34" charset="0"/>
              </a:rPr>
              <a:t>Zero – all nine titles were clinched away from home</a:t>
            </a:r>
            <a:endParaRPr lang="en-GB" sz="3200" dirty="0">
              <a:solidFill>
                <a:srgbClr val="00B050"/>
              </a:solidFill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89A96E2A-790B-42ED-951C-BD29BB175D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000" y="205040"/>
            <a:ext cx="1260000" cy="1260000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E7A3C043-CC40-43D1-8BE0-58F6D2D0A093}"/>
              </a:ext>
            </a:extLst>
          </p:cNvPr>
          <p:cNvSpPr txBox="1">
            <a:spLocks/>
          </p:cNvSpPr>
          <p:nvPr/>
        </p:nvSpPr>
        <p:spPr>
          <a:xfrm>
            <a:off x="10112453" y="5894210"/>
            <a:ext cx="2079547" cy="96379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6000" dirty="0">
                <a:solidFill>
                  <a:srgbClr val="00B050"/>
                </a:solidFill>
                <a:latin typeface="Agency FB" panose="020B0503020202020204" pitchFamily="34" charset="0"/>
              </a:rPr>
              <a:t>2 points</a:t>
            </a:r>
          </a:p>
        </p:txBody>
      </p:sp>
    </p:spTree>
    <p:extLst>
      <p:ext uri="{BB962C8B-B14F-4D97-AF65-F5344CB8AC3E}">
        <p14:creationId xmlns:p14="http://schemas.microsoft.com/office/powerpoint/2010/main" val="380630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652292F-2E5D-4A5E-AEF0-8A2B89954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590" y="1727068"/>
            <a:ext cx="11122819" cy="2639192"/>
          </a:xfrm>
        </p:spPr>
        <p:txBody>
          <a:bodyPr>
            <a:normAutofit/>
          </a:bodyPr>
          <a:lstStyle/>
          <a:p>
            <a:pPr marL="914400" indent="-914400">
              <a:lnSpc>
                <a:spcPct val="100000"/>
              </a:lnSpc>
              <a:buFont typeface="+mj-lt"/>
              <a:buAutoNum type="arabicPeriod" startAt="5"/>
            </a:pPr>
            <a:r>
              <a:rPr lang="en-GB" sz="5400" dirty="0">
                <a:solidFill>
                  <a:schemeClr val="bg1"/>
                </a:solidFill>
                <a:latin typeface="Agency FB" panose="020B0503020202020204" pitchFamily="34" charset="0"/>
              </a:rPr>
              <a:t>After a 3-3 aggregate draw with Benfica in the 1970 European Cup, how did Celtic progress to the quarter-finals?</a:t>
            </a:r>
            <a:endParaRPr lang="en-GB" sz="18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EA29E2D-D037-4F8C-B54C-55B6C61C8017}"/>
              </a:ext>
            </a:extLst>
          </p:cNvPr>
          <p:cNvSpPr txBox="1">
            <a:spLocks/>
          </p:cNvSpPr>
          <p:nvPr/>
        </p:nvSpPr>
        <p:spPr>
          <a:xfrm>
            <a:off x="534590" y="4594860"/>
            <a:ext cx="11122819" cy="20724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8000" dirty="0">
                <a:solidFill>
                  <a:srgbClr val="00B050"/>
                </a:solidFill>
                <a:latin typeface="Agency FB" panose="020B0503020202020204" pitchFamily="34" charset="0"/>
              </a:rPr>
              <a:t>Toss of a coin</a:t>
            </a:r>
            <a:endParaRPr lang="en-GB" sz="3200" dirty="0">
              <a:solidFill>
                <a:srgbClr val="00B050"/>
              </a:solidFill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E59D7A82-2AE2-443F-BAC1-BBC5FF6FAF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000" y="205040"/>
            <a:ext cx="1260000" cy="1260000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63BE1316-B096-44DD-A199-7A90AB4849BD}"/>
              </a:ext>
            </a:extLst>
          </p:cNvPr>
          <p:cNvSpPr txBox="1">
            <a:spLocks/>
          </p:cNvSpPr>
          <p:nvPr/>
        </p:nvSpPr>
        <p:spPr>
          <a:xfrm>
            <a:off x="10112453" y="5894210"/>
            <a:ext cx="2079547" cy="96379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6000" dirty="0">
                <a:solidFill>
                  <a:srgbClr val="00B050"/>
                </a:solidFill>
                <a:latin typeface="Agency FB" panose="020B0503020202020204" pitchFamily="34" charset="0"/>
              </a:rPr>
              <a:t>2 points</a:t>
            </a:r>
          </a:p>
        </p:txBody>
      </p:sp>
    </p:spTree>
    <p:extLst>
      <p:ext uri="{BB962C8B-B14F-4D97-AF65-F5344CB8AC3E}">
        <p14:creationId xmlns:p14="http://schemas.microsoft.com/office/powerpoint/2010/main" val="27235020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652292F-2E5D-4A5E-AEF0-8A2B89954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590" y="1727068"/>
            <a:ext cx="11122819" cy="2639192"/>
          </a:xfrm>
        </p:spPr>
        <p:txBody>
          <a:bodyPr>
            <a:normAutofit/>
          </a:bodyPr>
          <a:lstStyle/>
          <a:p>
            <a:pPr marL="914400" indent="-914400">
              <a:lnSpc>
                <a:spcPct val="100000"/>
              </a:lnSpc>
              <a:buFont typeface="+mj-lt"/>
              <a:buAutoNum type="arabicPeriod" startAt="6"/>
            </a:pPr>
            <a:r>
              <a:rPr lang="en-GB" sz="5400" dirty="0">
                <a:solidFill>
                  <a:schemeClr val="bg1"/>
                </a:solidFill>
                <a:latin typeface="Agency FB" panose="020B0503020202020204" pitchFamily="34" charset="0"/>
              </a:rPr>
              <a:t>In the 1970 European Cup semi-final first leg at Elland Road, what was strange about the kit that Celtic wore that night?</a:t>
            </a:r>
            <a:endParaRPr lang="en-GB" sz="18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5AAF878-74A4-4026-9AC8-16C623C1381C}"/>
              </a:ext>
            </a:extLst>
          </p:cNvPr>
          <p:cNvSpPr txBox="1">
            <a:spLocks/>
          </p:cNvSpPr>
          <p:nvPr/>
        </p:nvSpPr>
        <p:spPr>
          <a:xfrm>
            <a:off x="534590" y="4594860"/>
            <a:ext cx="11122819" cy="20724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8000" dirty="0">
                <a:solidFill>
                  <a:srgbClr val="00B050"/>
                </a:solidFill>
                <a:latin typeface="Agency FB" panose="020B0503020202020204" pitchFamily="34" charset="0"/>
              </a:rPr>
              <a:t>We wore red socks. </a:t>
            </a:r>
            <a:endParaRPr lang="en-GB" sz="3200" dirty="0">
              <a:solidFill>
                <a:srgbClr val="00B050"/>
              </a:solidFill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DC28850E-17A5-40E0-B326-A92BA15A06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000" y="205040"/>
            <a:ext cx="1260000" cy="1260000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0DC9116B-16DB-41F5-9B95-C993743DE562}"/>
              </a:ext>
            </a:extLst>
          </p:cNvPr>
          <p:cNvSpPr txBox="1">
            <a:spLocks/>
          </p:cNvSpPr>
          <p:nvPr/>
        </p:nvSpPr>
        <p:spPr>
          <a:xfrm>
            <a:off x="10112453" y="5894210"/>
            <a:ext cx="2079547" cy="96379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6000" dirty="0">
                <a:solidFill>
                  <a:srgbClr val="00B050"/>
                </a:solidFill>
                <a:latin typeface="Agency FB" panose="020B0503020202020204" pitchFamily="34" charset="0"/>
              </a:rPr>
              <a:t>2 points</a:t>
            </a:r>
          </a:p>
        </p:txBody>
      </p:sp>
    </p:spTree>
    <p:extLst>
      <p:ext uri="{BB962C8B-B14F-4D97-AF65-F5344CB8AC3E}">
        <p14:creationId xmlns:p14="http://schemas.microsoft.com/office/powerpoint/2010/main" val="38830323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652292F-2E5D-4A5E-AEF0-8A2B89954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590" y="1727068"/>
            <a:ext cx="11122819" cy="3416432"/>
          </a:xfrm>
        </p:spPr>
        <p:txBody>
          <a:bodyPr>
            <a:normAutofit/>
          </a:bodyPr>
          <a:lstStyle/>
          <a:p>
            <a:pPr marL="914400" indent="-914400">
              <a:lnSpc>
                <a:spcPct val="100000"/>
              </a:lnSpc>
              <a:buFont typeface="+mj-lt"/>
              <a:buAutoNum type="arabicPeriod" startAt="7"/>
            </a:pPr>
            <a:r>
              <a:rPr lang="en-GB" sz="5400" dirty="0">
                <a:solidFill>
                  <a:schemeClr val="bg1"/>
                </a:solidFill>
                <a:latin typeface="Agency FB" panose="020B0503020202020204" pitchFamily="34" charset="0"/>
              </a:rPr>
              <a:t>Following the infamous bottle incident, where was the replayed second leg of the European Cup Winners’ Cup tie against Rapid Vienna held? </a:t>
            </a:r>
            <a:endParaRPr lang="en-GB" sz="18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5AAF878-74A4-4026-9AC8-16C623C1381C}"/>
              </a:ext>
            </a:extLst>
          </p:cNvPr>
          <p:cNvSpPr txBox="1">
            <a:spLocks/>
          </p:cNvSpPr>
          <p:nvPr/>
        </p:nvSpPr>
        <p:spPr>
          <a:xfrm>
            <a:off x="534590" y="5372100"/>
            <a:ext cx="11122819" cy="129520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8000" dirty="0">
                <a:solidFill>
                  <a:srgbClr val="00B050"/>
                </a:solidFill>
                <a:latin typeface="Agency FB" panose="020B0503020202020204" pitchFamily="34" charset="0"/>
              </a:rPr>
              <a:t>Old Trafford</a:t>
            </a:r>
            <a:endParaRPr lang="en-GB" sz="3200" dirty="0">
              <a:solidFill>
                <a:srgbClr val="00B050"/>
              </a:solidFill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2C6D91F2-4B24-421C-A336-CFF19CF0B7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000" y="205040"/>
            <a:ext cx="1260000" cy="1260000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0825AC94-0BBE-441F-9090-9C295CFECC63}"/>
              </a:ext>
            </a:extLst>
          </p:cNvPr>
          <p:cNvSpPr txBox="1">
            <a:spLocks/>
          </p:cNvSpPr>
          <p:nvPr/>
        </p:nvSpPr>
        <p:spPr>
          <a:xfrm>
            <a:off x="10112453" y="5894210"/>
            <a:ext cx="2079547" cy="96379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6000" dirty="0">
                <a:solidFill>
                  <a:srgbClr val="00B050"/>
                </a:solidFill>
                <a:latin typeface="Agency FB" panose="020B0503020202020204" pitchFamily="34" charset="0"/>
              </a:rPr>
              <a:t>2 points</a:t>
            </a:r>
          </a:p>
        </p:txBody>
      </p:sp>
    </p:spTree>
    <p:extLst>
      <p:ext uri="{BB962C8B-B14F-4D97-AF65-F5344CB8AC3E}">
        <p14:creationId xmlns:p14="http://schemas.microsoft.com/office/powerpoint/2010/main" val="19791208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652292F-2E5D-4A5E-AEF0-8A2B89954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590" y="1498468"/>
            <a:ext cx="11122819" cy="2982918"/>
          </a:xfrm>
        </p:spPr>
        <p:txBody>
          <a:bodyPr>
            <a:normAutofit/>
          </a:bodyPr>
          <a:lstStyle/>
          <a:p>
            <a:pPr marL="914400" indent="-914400">
              <a:lnSpc>
                <a:spcPct val="100000"/>
              </a:lnSpc>
              <a:buFont typeface="+mj-lt"/>
              <a:buAutoNum type="arabicPeriod" startAt="8"/>
            </a:pP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What was unusual about Celtic’s UEFA Cup clash with Sporting Lisbon at Celtic Park in 1993?</a:t>
            </a:r>
            <a:endParaRPr lang="en-GB" sz="20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5AAF878-74A4-4026-9AC8-16C623C1381C}"/>
              </a:ext>
            </a:extLst>
          </p:cNvPr>
          <p:cNvSpPr txBox="1">
            <a:spLocks/>
          </p:cNvSpPr>
          <p:nvPr/>
        </p:nvSpPr>
        <p:spPr>
          <a:xfrm>
            <a:off x="534590" y="4481386"/>
            <a:ext cx="11122819" cy="23766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6600" dirty="0">
                <a:solidFill>
                  <a:srgbClr val="00B050"/>
                </a:solidFill>
                <a:latin typeface="Agency FB" panose="020B0503020202020204" pitchFamily="34" charset="0"/>
              </a:rPr>
              <a:t>Celtic wore their black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6600" dirty="0">
                <a:solidFill>
                  <a:srgbClr val="00B050"/>
                </a:solidFill>
                <a:latin typeface="Agency FB" panose="020B0503020202020204" pitchFamily="34" charset="0"/>
              </a:rPr>
              <a:t>away top with white shorts</a:t>
            </a:r>
            <a:endParaRPr lang="en-GB" sz="3600" dirty="0">
              <a:solidFill>
                <a:srgbClr val="00B050"/>
              </a:solidFill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EF9B79A0-B531-41B6-85CE-C8E6CF88F7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000" y="205040"/>
            <a:ext cx="1260000" cy="1260000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3084C488-D21F-40F8-A7CD-8B767416F2CD}"/>
              </a:ext>
            </a:extLst>
          </p:cNvPr>
          <p:cNvSpPr txBox="1">
            <a:spLocks/>
          </p:cNvSpPr>
          <p:nvPr/>
        </p:nvSpPr>
        <p:spPr>
          <a:xfrm>
            <a:off x="10112453" y="5894210"/>
            <a:ext cx="2079547" cy="96379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6000" dirty="0">
                <a:solidFill>
                  <a:srgbClr val="00B050"/>
                </a:solidFill>
                <a:latin typeface="Agency FB" panose="020B0503020202020204" pitchFamily="34" charset="0"/>
              </a:rPr>
              <a:t>2 points</a:t>
            </a:r>
          </a:p>
        </p:txBody>
      </p:sp>
    </p:spTree>
    <p:extLst>
      <p:ext uri="{BB962C8B-B14F-4D97-AF65-F5344CB8AC3E}">
        <p14:creationId xmlns:p14="http://schemas.microsoft.com/office/powerpoint/2010/main" val="31268944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652292F-2E5D-4A5E-AEF0-8A2B89954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590" y="1727068"/>
            <a:ext cx="11122819" cy="2639192"/>
          </a:xfrm>
        </p:spPr>
        <p:txBody>
          <a:bodyPr>
            <a:normAutofit fontScale="92500"/>
          </a:bodyPr>
          <a:lstStyle/>
          <a:p>
            <a:pPr marL="914400" indent="-914400">
              <a:lnSpc>
                <a:spcPct val="100000"/>
              </a:lnSpc>
              <a:buFont typeface="+mj-lt"/>
              <a:buAutoNum type="arabicPeriod" startAt="9"/>
            </a:pPr>
            <a:r>
              <a:rPr lang="en-GB" sz="5400" dirty="0">
                <a:solidFill>
                  <a:schemeClr val="bg1"/>
                </a:solidFill>
                <a:latin typeface="Agency FB" panose="020B0503020202020204" pitchFamily="34" charset="0"/>
              </a:rPr>
              <a:t>In the 2003/04 season, Martin O’Neill led Celtic to a record number of consecutive wins.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5400" dirty="0">
                <a:solidFill>
                  <a:schemeClr val="bg1"/>
                </a:solidFill>
                <a:latin typeface="Agency FB" panose="020B0503020202020204" pitchFamily="34" charset="0"/>
              </a:rPr>
              <a:t>	How many matches in a row did Celtic win?</a:t>
            </a:r>
            <a:endParaRPr lang="en-GB" sz="18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EA29E2D-D037-4F8C-B54C-55B6C61C8017}"/>
              </a:ext>
            </a:extLst>
          </p:cNvPr>
          <p:cNvSpPr txBox="1">
            <a:spLocks/>
          </p:cNvSpPr>
          <p:nvPr/>
        </p:nvSpPr>
        <p:spPr>
          <a:xfrm>
            <a:off x="534590" y="4594860"/>
            <a:ext cx="11122819" cy="20724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8000" dirty="0">
                <a:solidFill>
                  <a:srgbClr val="00B050"/>
                </a:solidFill>
                <a:latin typeface="Agency FB" panose="020B0503020202020204" pitchFamily="34" charset="0"/>
              </a:rPr>
              <a:t>25</a:t>
            </a:r>
            <a:endParaRPr lang="en-GB" sz="3200" dirty="0">
              <a:solidFill>
                <a:srgbClr val="00B050"/>
              </a:solidFill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318B8075-9095-4A0D-9EF6-5AB84A2AE0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000" y="205040"/>
            <a:ext cx="1260000" cy="1260000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5A0CADC9-111F-4089-8103-BB61DDBD83F8}"/>
              </a:ext>
            </a:extLst>
          </p:cNvPr>
          <p:cNvSpPr txBox="1">
            <a:spLocks/>
          </p:cNvSpPr>
          <p:nvPr/>
        </p:nvSpPr>
        <p:spPr>
          <a:xfrm>
            <a:off x="10112453" y="5894210"/>
            <a:ext cx="2079547" cy="96379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6000" dirty="0">
                <a:solidFill>
                  <a:srgbClr val="00B050"/>
                </a:solidFill>
                <a:latin typeface="Agency FB" panose="020B0503020202020204" pitchFamily="34" charset="0"/>
              </a:rPr>
              <a:t>2 points</a:t>
            </a:r>
          </a:p>
        </p:txBody>
      </p:sp>
    </p:spTree>
    <p:extLst>
      <p:ext uri="{BB962C8B-B14F-4D97-AF65-F5344CB8AC3E}">
        <p14:creationId xmlns:p14="http://schemas.microsoft.com/office/powerpoint/2010/main" val="20006264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652292F-2E5D-4A5E-AEF0-8A2B89954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590" y="1727068"/>
            <a:ext cx="11122819" cy="2639192"/>
          </a:xfrm>
        </p:spPr>
        <p:txBody>
          <a:bodyPr>
            <a:normAutofit/>
          </a:bodyPr>
          <a:lstStyle/>
          <a:p>
            <a:pPr marL="914400" indent="-914400">
              <a:lnSpc>
                <a:spcPct val="100000"/>
              </a:lnSpc>
              <a:buFont typeface="+mj-lt"/>
              <a:buAutoNum type="arabicPeriod" startAt="10"/>
            </a:pPr>
            <a:r>
              <a:rPr lang="en-GB" sz="5400" dirty="0">
                <a:solidFill>
                  <a:schemeClr val="bg1"/>
                </a:solidFill>
                <a:latin typeface="Agency FB" panose="020B0503020202020204" pitchFamily="34" charset="0"/>
              </a:rPr>
              <a:t>Who scored the goal at Celtic Park in 1996, which provoked a roar so loud that it knocked Radio Five Live off air?</a:t>
            </a:r>
            <a:endParaRPr lang="en-GB" sz="18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EA29E2D-D037-4F8C-B54C-55B6C61C8017}"/>
              </a:ext>
            </a:extLst>
          </p:cNvPr>
          <p:cNvSpPr txBox="1">
            <a:spLocks/>
          </p:cNvSpPr>
          <p:nvPr/>
        </p:nvSpPr>
        <p:spPr>
          <a:xfrm>
            <a:off x="534590" y="4594860"/>
            <a:ext cx="11122819" cy="20724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8000" dirty="0">
                <a:solidFill>
                  <a:srgbClr val="00B050"/>
                </a:solidFill>
                <a:latin typeface="Agency FB" panose="020B0503020202020204" pitchFamily="34" charset="0"/>
              </a:rPr>
              <a:t>Jorge </a:t>
            </a:r>
            <a:r>
              <a:rPr lang="en-GB" sz="8000" dirty="0" err="1">
                <a:solidFill>
                  <a:srgbClr val="00B050"/>
                </a:solidFill>
                <a:latin typeface="Agency FB" panose="020B0503020202020204" pitchFamily="34" charset="0"/>
              </a:rPr>
              <a:t>Cadete</a:t>
            </a:r>
            <a:endParaRPr lang="en-GB" sz="3200" dirty="0">
              <a:solidFill>
                <a:srgbClr val="00B050"/>
              </a:solidFill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9F324B2A-7E86-4BDB-A0EF-15DFC81B33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000" y="205040"/>
            <a:ext cx="1260000" cy="1260000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A9F1219C-86B6-4BA3-8B71-BB5676A97C20}"/>
              </a:ext>
            </a:extLst>
          </p:cNvPr>
          <p:cNvSpPr txBox="1">
            <a:spLocks/>
          </p:cNvSpPr>
          <p:nvPr/>
        </p:nvSpPr>
        <p:spPr>
          <a:xfrm>
            <a:off x="10112453" y="5894210"/>
            <a:ext cx="2079547" cy="96379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6000" dirty="0">
                <a:solidFill>
                  <a:srgbClr val="00B050"/>
                </a:solidFill>
                <a:latin typeface="Agency FB" panose="020B0503020202020204" pitchFamily="34" charset="0"/>
              </a:rPr>
              <a:t>2 points</a:t>
            </a:r>
          </a:p>
        </p:txBody>
      </p:sp>
    </p:spTree>
    <p:extLst>
      <p:ext uri="{BB962C8B-B14F-4D97-AF65-F5344CB8AC3E}">
        <p14:creationId xmlns:p14="http://schemas.microsoft.com/office/powerpoint/2010/main" val="42689700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BB08A097-718C-4324-8A0F-390B8412C4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19859" b="48499"/>
          <a:stretch/>
        </p:blipFill>
        <p:spPr>
          <a:xfrm>
            <a:off x="7447584" y="3809109"/>
            <a:ext cx="4744416" cy="3048892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A65E5DC0-0464-45D7-A61F-61260C53DB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87" t="72464" r="52283"/>
          <a:stretch/>
        </p:blipFill>
        <p:spPr>
          <a:xfrm>
            <a:off x="8278605" y="198781"/>
            <a:ext cx="1431235" cy="3343462"/>
          </a:xfrm>
          <a:prstGeom prst="rect">
            <a:avLst/>
          </a:prstGeom>
        </p:spPr>
      </p:pic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068C0B7E-E7DF-44AD-9F4B-77A4E83D24C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42" t="38841" r="43139" b="43961"/>
          <a:stretch/>
        </p:blipFill>
        <p:spPr>
          <a:xfrm>
            <a:off x="204428" y="725457"/>
            <a:ext cx="1754668" cy="2199515"/>
          </a:xfrm>
          <a:prstGeom prst="rect">
            <a:avLst/>
          </a:prstGeom>
        </p:spPr>
      </p:pic>
      <p:pic>
        <p:nvPicPr>
          <p:cNvPr id="24" name="Picture 23" descr="Logo&#10;&#10;Description automatically generated">
            <a:extLst>
              <a:ext uri="{FF2B5EF4-FFF2-40B4-BE49-F238E27FC236}">
                <a16:creationId xmlns:a16="http://schemas.microsoft.com/office/drawing/2014/main" id="{E9FF8597-A9E2-4A5C-B7AC-217E5188EC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91" t="33817" r="50000" b="41449"/>
          <a:stretch/>
        </p:blipFill>
        <p:spPr>
          <a:xfrm>
            <a:off x="3929718" y="310481"/>
            <a:ext cx="1272206" cy="3015611"/>
          </a:xfrm>
          <a:prstGeom prst="rect">
            <a:avLst/>
          </a:prstGeom>
        </p:spPr>
      </p:pic>
      <p:pic>
        <p:nvPicPr>
          <p:cNvPr id="26" name="Picture 25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3831197C-1AF1-48C7-A39F-4A2EACF8561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1" t="3285" r="56957" b="68696"/>
          <a:stretch/>
        </p:blipFill>
        <p:spPr>
          <a:xfrm>
            <a:off x="5523211" y="884136"/>
            <a:ext cx="1182277" cy="2040836"/>
          </a:xfrm>
          <a:prstGeom prst="rect">
            <a:avLst/>
          </a:prstGeom>
        </p:spPr>
      </p:pic>
      <p:pic>
        <p:nvPicPr>
          <p:cNvPr id="28" name="Picture 27" descr="Logo&#10;&#10;Description automatically generated">
            <a:extLst>
              <a:ext uri="{FF2B5EF4-FFF2-40B4-BE49-F238E27FC236}">
                <a16:creationId xmlns:a16="http://schemas.microsoft.com/office/drawing/2014/main" id="{63A5EF91-855E-42BB-AFD5-7ED89730076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39" t="25624" r="39050" b="47827"/>
          <a:stretch/>
        </p:blipFill>
        <p:spPr>
          <a:xfrm>
            <a:off x="6990077" y="0"/>
            <a:ext cx="1003939" cy="3809109"/>
          </a:xfrm>
          <a:prstGeom prst="rect">
            <a:avLst/>
          </a:prstGeom>
        </p:spPr>
      </p:pic>
      <p:pic>
        <p:nvPicPr>
          <p:cNvPr id="30" name="Picture 29" descr="Logo&#10;&#10;Description automatically generated">
            <a:extLst>
              <a:ext uri="{FF2B5EF4-FFF2-40B4-BE49-F238E27FC236}">
                <a16:creationId xmlns:a16="http://schemas.microsoft.com/office/drawing/2014/main" id="{BBC8094A-04C9-4957-8162-552D74C83EB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92" t="57260" r="16184" b="8944"/>
          <a:stretch/>
        </p:blipFill>
        <p:spPr>
          <a:xfrm>
            <a:off x="2280383" y="321857"/>
            <a:ext cx="1328048" cy="2699748"/>
          </a:xfrm>
          <a:prstGeom prst="rect">
            <a:avLst/>
          </a:prstGeom>
        </p:spPr>
      </p:pic>
      <p:pic>
        <p:nvPicPr>
          <p:cNvPr id="32" name="Picture 31" descr="Logo&#10;&#10;Description automatically generated">
            <a:extLst>
              <a:ext uri="{FF2B5EF4-FFF2-40B4-BE49-F238E27FC236}">
                <a16:creationId xmlns:a16="http://schemas.microsoft.com/office/drawing/2014/main" id="{15C39F78-B3C9-47C3-971E-B5B2D5DA404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22" t="42651" r="11811" b="27591"/>
          <a:stretch/>
        </p:blipFill>
        <p:spPr>
          <a:xfrm>
            <a:off x="723899" y="3933029"/>
            <a:ext cx="1970171" cy="2040836"/>
          </a:xfrm>
          <a:prstGeom prst="rect">
            <a:avLst/>
          </a:prstGeom>
        </p:spPr>
      </p:pic>
      <p:pic>
        <p:nvPicPr>
          <p:cNvPr id="34" name="Picture 33" descr="Logo&#10;&#10;Description automatically generated">
            <a:extLst>
              <a:ext uri="{FF2B5EF4-FFF2-40B4-BE49-F238E27FC236}">
                <a16:creationId xmlns:a16="http://schemas.microsoft.com/office/drawing/2014/main" id="{535ADEE3-36FA-4D61-B99C-F5500CE3764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36" r="25418" b="74444"/>
          <a:stretch/>
        </p:blipFill>
        <p:spPr>
          <a:xfrm>
            <a:off x="2944407" y="4111081"/>
            <a:ext cx="3416310" cy="2436438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52C4CEE0-2362-4728-AD49-EBF197D857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94428" y="404890"/>
            <a:ext cx="2197571" cy="3343461"/>
          </a:xfrm>
        </p:spPr>
        <p:txBody>
          <a:bodyPr>
            <a:normAutofit/>
          </a:bodyPr>
          <a:lstStyle/>
          <a:p>
            <a:r>
              <a:rPr lang="en-GB" sz="4800" dirty="0">
                <a:solidFill>
                  <a:srgbClr val="FFFF00"/>
                </a:solidFill>
                <a:latin typeface="Agency FB" panose="020B0503020202020204" pitchFamily="34" charset="0"/>
              </a:rPr>
              <a:t>NAME</a:t>
            </a:r>
          </a:p>
          <a:p>
            <a:r>
              <a:rPr lang="en-GB" sz="4800" dirty="0">
                <a:solidFill>
                  <a:srgbClr val="FFFF00"/>
                </a:solidFill>
                <a:latin typeface="Agency FB" panose="020B0503020202020204" pitchFamily="34" charset="0"/>
              </a:rPr>
              <a:t>ALL</a:t>
            </a:r>
          </a:p>
          <a:p>
            <a:r>
              <a:rPr lang="en-GB" sz="4800" dirty="0">
                <a:solidFill>
                  <a:srgbClr val="FFFF00"/>
                </a:solidFill>
                <a:latin typeface="Agency FB" panose="020B0503020202020204" pitchFamily="34" charset="0"/>
              </a:rPr>
              <a:t>EIGHT</a:t>
            </a:r>
          </a:p>
          <a:p>
            <a:r>
              <a:rPr lang="en-GB" sz="4800" dirty="0">
                <a:solidFill>
                  <a:srgbClr val="FFFF00"/>
                </a:solidFill>
                <a:latin typeface="Agency FB" panose="020B0503020202020204" pitchFamily="34" charset="0"/>
              </a:rPr>
              <a:t>CLUBS</a:t>
            </a:r>
          </a:p>
        </p:txBody>
      </p:sp>
    </p:spTree>
    <p:extLst>
      <p:ext uri="{BB962C8B-B14F-4D97-AF65-F5344CB8AC3E}">
        <p14:creationId xmlns:p14="http://schemas.microsoft.com/office/powerpoint/2010/main" val="2062409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268B4E8-13BF-4184-AB6D-18BD96399F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590" y="3236261"/>
            <a:ext cx="11122819" cy="3193773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GB" sz="8800" dirty="0">
                <a:solidFill>
                  <a:schemeClr val="bg1"/>
                </a:solidFill>
                <a:latin typeface="Agency FB" panose="020B0503020202020204" pitchFamily="34" charset="0"/>
              </a:rPr>
              <a:t>Thanks to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8800" dirty="0">
                <a:solidFill>
                  <a:srgbClr val="00B050"/>
                </a:solidFill>
                <a:latin typeface="Agency FB" panose="020B0503020202020204" pitchFamily="34" charset="0"/>
              </a:rPr>
              <a:t>Liam Kelly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FE638CFA-8B17-48F7-9BCE-FC5A93CD27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000" y="112276"/>
            <a:ext cx="3240000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6220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2D733-F8F3-4827-8758-167E311D21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3953" y="2462685"/>
            <a:ext cx="11251769" cy="4095682"/>
          </a:xfrm>
        </p:spPr>
        <p:txBody>
          <a:bodyPr>
            <a:normAutofit/>
          </a:bodyPr>
          <a:lstStyle/>
          <a:p>
            <a:r>
              <a:rPr lang="en-GB" sz="9600" b="1">
                <a:solidFill>
                  <a:schemeClr val="bg1"/>
                </a:solidFill>
                <a:latin typeface="Agency FB"/>
              </a:rPr>
              <a:t>CELTIC FC FOUNDATION QUIZ : ROUND 3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F6DC8227-41E7-4DD3-9E57-E29E56123A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000" y="112276"/>
            <a:ext cx="36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1153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EFA5C561-6538-4EF1-914F-742C23CCB6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850" b="99307" l="154" r="99385">
                        <a14:foregroundMark x1="59846" y1="9238" x2="44308" y2="7159"/>
                        <a14:foregroundMark x1="44308" y1="7159" x2="41385" y2="9931"/>
                        <a14:foregroundMark x1="74615" y1="64203" x2="89692" y2="75751"/>
                        <a14:foregroundMark x1="89692" y1="75751" x2="99846" y2="89376"/>
                        <a14:foregroundMark x1="27538" y1="69977" x2="7385" y2="87991"/>
                        <a14:foregroundMark x1="7385" y1="87991" x2="154" y2="98614"/>
                        <a14:foregroundMark x1="16769" y1="80600" x2="28615" y2="99769"/>
                        <a14:foregroundMark x1="83846" y1="86143" x2="89538" y2="98383"/>
                        <a14:foregroundMark x1="66923" y1="90300" x2="75077" y2="99769"/>
                        <a14:foregroundMark x1="77538" y1="68822" x2="75077" y2="76674"/>
                        <a14:foregroundMark x1="55077" y1="91455" x2="52154" y2="97921"/>
                        <a14:foregroundMark x1="45231" y1="5312" x2="46769" y2="7621"/>
                        <a14:foregroundMark x1="52308" y1="4850" x2="52769" y2="7621"/>
                        <a14:backgroundMark x1="24769" y1="66051" x2="8923" y2="74365"/>
                        <a14:backgroundMark x1="8923" y1="74365" x2="154" y2="86143"/>
                        <a14:backgroundMark x1="75538" y1="50115" x2="75692" y2="45497"/>
                        <a14:backgroundMark x1="72462" y1="42032" x2="72308" y2="40416"/>
                        <a14:backgroundMark x1="71846" y1="51270" x2="72000" y2="48730"/>
                        <a14:backgroundMark x1="71846" y1="45958" x2="72000" y2="48730"/>
                        <a14:backgroundMark x1="27538" y1="67206" x2="27538" y2="63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426" t="3462" r="17323" b="46332"/>
          <a:stretch/>
        </p:blipFill>
        <p:spPr>
          <a:xfrm>
            <a:off x="-300632" y="-66329"/>
            <a:ext cx="9272227" cy="54177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CEDFA50-72EF-4BE7-B50F-8398ECEAF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095" y="1714701"/>
            <a:ext cx="6186488" cy="1414262"/>
          </a:xfrm>
        </p:spPr>
        <p:txBody>
          <a:bodyPr>
            <a:noAutofit/>
          </a:bodyPr>
          <a:lstStyle/>
          <a:p>
            <a:pPr algn="ctr"/>
            <a:r>
              <a:rPr lang="en-GB" sz="11500" b="1" dirty="0">
                <a:ln w="25400">
                  <a:solidFill>
                    <a:schemeClr val="bg1"/>
                  </a:solidFill>
                </a:ln>
                <a:solidFill>
                  <a:srgbClr val="FFFF00"/>
                </a:solidFill>
                <a:latin typeface="Agency FB" panose="020B0503020202020204" pitchFamily="34" charset="0"/>
              </a:rPr>
              <a:t>FOREHEADS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1774B4-EB56-44FE-AE43-41C7862DFF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591" y="5346463"/>
            <a:ext cx="11122819" cy="1154349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buNone/>
            </a:pPr>
            <a:r>
              <a:rPr lang="en-GB" sz="7800" dirty="0">
                <a:solidFill>
                  <a:schemeClr val="bg1"/>
                </a:solidFill>
                <a:latin typeface="Agency FB" panose="020B0503020202020204" pitchFamily="34" charset="0"/>
              </a:rPr>
              <a:t>Name these Celts from their close-ups</a:t>
            </a:r>
          </a:p>
          <a:p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D040BC-A1CD-42AE-BF85-AC1A4BA4D07D}"/>
              </a:ext>
            </a:extLst>
          </p:cNvPr>
          <p:cNvSpPr txBox="1"/>
          <p:nvPr/>
        </p:nvSpPr>
        <p:spPr>
          <a:xfrm>
            <a:off x="6129325" y="1427385"/>
            <a:ext cx="5434021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1500" b="1" dirty="0">
                <a:ln w="25400">
                  <a:solidFill>
                    <a:schemeClr val="bg1"/>
                  </a:solidFill>
                </a:ln>
                <a:solidFill>
                  <a:srgbClr val="00B050"/>
                </a:solidFill>
                <a:latin typeface="Agency FB" panose="020B0503020202020204" pitchFamily="34" charset="0"/>
              </a:rPr>
              <a:t>A  GRAND</a:t>
            </a:r>
          </a:p>
          <a:p>
            <a:pPr algn="r"/>
            <a:r>
              <a:rPr lang="en-GB" sz="11500" b="1" dirty="0">
                <a:ln w="25400">
                  <a:solidFill>
                    <a:schemeClr val="bg1"/>
                  </a:solidFill>
                </a:ln>
                <a:solidFill>
                  <a:srgbClr val="00B050"/>
                </a:solidFill>
                <a:latin typeface="Agency FB" panose="020B0503020202020204" pitchFamily="34" charset="0"/>
              </a:rPr>
              <a:t>OLD  TEAM</a:t>
            </a:r>
            <a:endParaRPr lang="en-GB" sz="11500" dirty="0">
              <a:ln w="25400">
                <a:solidFill>
                  <a:schemeClr val="bg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8903493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29547-FD2B-408C-93E0-55B10D0A0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bg1"/>
                </a:solidFill>
                <a:latin typeface="Agency FB" panose="020B0503020202020204" pitchFamily="34" charset="0"/>
              </a:rPr>
              <a:t>1. 	</a:t>
            </a:r>
          </a:p>
        </p:txBody>
      </p:sp>
      <p:pic>
        <p:nvPicPr>
          <p:cNvPr id="7" name="Content Placeholder 6" descr="A person wearing a sports uniform&#10;&#10;Description automatically generated with low confidence">
            <a:extLst>
              <a:ext uri="{FF2B5EF4-FFF2-40B4-BE49-F238E27FC236}">
                <a16:creationId xmlns:a16="http://schemas.microsoft.com/office/drawing/2014/main" id="{ADD79AD5-BCEF-4A47-8812-ED81E9FEC3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3" r="24225" b="79088"/>
          <a:stretch/>
        </p:blipFill>
        <p:spPr>
          <a:xfrm>
            <a:off x="2197166" y="1343818"/>
            <a:ext cx="7797668" cy="4434130"/>
          </a:xfr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106CF192-653F-4472-897D-7A4BA959BC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44" y="2579381"/>
            <a:ext cx="1260000" cy="1260000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774BF440-C6A9-4858-B220-7F41C6A9DA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6756" y="2579381"/>
            <a:ext cx="126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7344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3B792-FD52-4EE4-8CC3-64253D34D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920"/>
            <a:ext cx="10515600" cy="1325563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bg1"/>
                </a:solidFill>
                <a:latin typeface="Agency FB" panose="020B0503020202020204" pitchFamily="34" charset="0"/>
              </a:rPr>
              <a:t>2. 	</a:t>
            </a:r>
          </a:p>
        </p:txBody>
      </p:sp>
      <p:pic>
        <p:nvPicPr>
          <p:cNvPr id="7" name="Content Placeholder 6" descr="A person wearing a hat&#10;&#10;Description automatically generated with medium confidence">
            <a:extLst>
              <a:ext uri="{FF2B5EF4-FFF2-40B4-BE49-F238E27FC236}">
                <a16:creationId xmlns:a16="http://schemas.microsoft.com/office/drawing/2014/main" id="{6F9B04DD-0D22-4BE7-A02A-564EB150DC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01" r="19355" b="58506"/>
          <a:stretch/>
        </p:blipFill>
        <p:spPr>
          <a:xfrm>
            <a:off x="1284235" y="1361046"/>
            <a:ext cx="9623530" cy="4390397"/>
          </a:xfr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A5F381A3-9FFA-4D21-9210-B6869B3B17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3" y="2579381"/>
            <a:ext cx="1260000" cy="12600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3E0BD9B4-64E1-411B-A69D-11414AE6AD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0096" y="2579381"/>
            <a:ext cx="126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9722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D3E30-4FC6-42D6-8184-3C68D2166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bg1"/>
                </a:solidFill>
                <a:latin typeface="Agency FB" panose="020B0503020202020204" pitchFamily="34" charset="0"/>
              </a:rPr>
              <a:t>3.	</a:t>
            </a:r>
          </a:p>
        </p:txBody>
      </p:sp>
      <p:pic>
        <p:nvPicPr>
          <p:cNvPr id="7" name="Content Placeholder 6" descr="A person in a sports uniform&#10;&#10;Description automatically generated with medium confidence">
            <a:extLst>
              <a:ext uri="{FF2B5EF4-FFF2-40B4-BE49-F238E27FC236}">
                <a16:creationId xmlns:a16="http://schemas.microsoft.com/office/drawing/2014/main" id="{26C614B0-49AF-4348-BCF2-EC8A3C18C3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7" t="13862" r="27779" b="60639"/>
          <a:stretch/>
        </p:blipFill>
        <p:spPr>
          <a:xfrm>
            <a:off x="1474596" y="1325563"/>
            <a:ext cx="9242808" cy="4041567"/>
          </a:xfr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E764DAD8-40C5-4894-838E-A84600E674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22" y="2579381"/>
            <a:ext cx="1260000" cy="1260000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C75EE89B-9109-40CC-BE10-61FD5F9CDA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4078" y="2579381"/>
            <a:ext cx="126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9358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DF60C-056D-48F4-ADDE-93626DD3B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bg1"/>
                </a:solidFill>
                <a:latin typeface="Agency FB" panose="020B0503020202020204" pitchFamily="34" charset="0"/>
              </a:rPr>
              <a:t>4. 	</a:t>
            </a:r>
          </a:p>
        </p:txBody>
      </p:sp>
      <p:pic>
        <p:nvPicPr>
          <p:cNvPr id="9" name="Content Placeholder 8" descr="A picture containing person, person, outdoor, player&#10;&#10;Description automatically generated">
            <a:extLst>
              <a:ext uri="{FF2B5EF4-FFF2-40B4-BE49-F238E27FC236}">
                <a16:creationId xmlns:a16="http://schemas.microsoft.com/office/drawing/2014/main" id="{63EC1699-D19C-4A83-A960-8872770A26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6" r="30190" b="78029"/>
          <a:stretch/>
        </p:blipFill>
        <p:spPr>
          <a:xfrm>
            <a:off x="1611751" y="1344522"/>
            <a:ext cx="8968498" cy="4380418"/>
          </a:xfr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3B34C1C9-5FE2-423F-A727-EE647102D4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77" y="2579381"/>
            <a:ext cx="1260000" cy="1260000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D7ABAFA7-1BE1-411D-A155-77A51D6C1E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7815" y="2579381"/>
            <a:ext cx="126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20177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B4892-3222-43FD-9D08-90F4A086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bg1"/>
                </a:solidFill>
                <a:latin typeface="Agency FB" panose="020B0503020202020204" pitchFamily="34" charset="0"/>
              </a:rPr>
              <a:t>5. </a:t>
            </a:r>
          </a:p>
        </p:txBody>
      </p:sp>
      <p:pic>
        <p:nvPicPr>
          <p:cNvPr id="7" name="Content Placeholder 6" descr="A person in a green shirt&#10;&#10;Description automatically generated with low confidence">
            <a:extLst>
              <a:ext uri="{FF2B5EF4-FFF2-40B4-BE49-F238E27FC236}">
                <a16:creationId xmlns:a16="http://schemas.microsoft.com/office/drawing/2014/main" id="{4EFFC873-F883-4F7F-9182-861168C046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78" t="22072" r="36100" b="62651"/>
          <a:stretch/>
        </p:blipFill>
        <p:spPr>
          <a:xfrm>
            <a:off x="2151341" y="1362073"/>
            <a:ext cx="7889317" cy="4124327"/>
          </a:xfr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5EA7B6B8-989B-4FB0-9A59-5188907A7D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44" y="2579381"/>
            <a:ext cx="1260000" cy="1260000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7AD35821-ECF1-47F6-864D-28445307BB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6756" y="2579381"/>
            <a:ext cx="126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350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9100B-F1E0-44A7-BFC8-EA924406E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bg1"/>
                </a:solidFill>
                <a:latin typeface="Agency FB" panose="020B0503020202020204" pitchFamily="34" charset="0"/>
              </a:rPr>
              <a:t>6. 	</a:t>
            </a:r>
          </a:p>
        </p:txBody>
      </p:sp>
      <p:pic>
        <p:nvPicPr>
          <p:cNvPr id="9" name="Content Placeholder 8" descr="A person wearing a football jersey&#10;&#10;Description automatically generated with medium confidence">
            <a:extLst>
              <a:ext uri="{FF2B5EF4-FFF2-40B4-BE49-F238E27FC236}">
                <a16:creationId xmlns:a16="http://schemas.microsoft.com/office/drawing/2014/main" id="{421B2FBE-F0E5-4A74-97F8-6719558552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68" r="26249" b="76141"/>
          <a:stretch/>
        </p:blipFill>
        <p:spPr>
          <a:xfrm>
            <a:off x="1802565" y="1325563"/>
            <a:ext cx="8586869" cy="4333115"/>
          </a:xfr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E042603F-3442-4072-A3B3-E0E73AD33B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44" y="2579381"/>
            <a:ext cx="1260000" cy="1260000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96ED4D6B-7A41-4C94-B70D-D63C87064C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6756" y="2579381"/>
            <a:ext cx="126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27143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8763D-0680-474F-9223-BB78232F4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bg1"/>
                </a:solidFill>
                <a:latin typeface="Agency FB" panose="020B0503020202020204" pitchFamily="34" charset="0"/>
              </a:rPr>
              <a:t>7. 	</a:t>
            </a:r>
          </a:p>
        </p:txBody>
      </p:sp>
      <p:pic>
        <p:nvPicPr>
          <p:cNvPr id="7" name="Content Placeholder 6" descr="A person in a football uniform&#10;&#10;Description automatically generated with medium confidence">
            <a:extLst>
              <a:ext uri="{FF2B5EF4-FFF2-40B4-BE49-F238E27FC236}">
                <a16:creationId xmlns:a16="http://schemas.microsoft.com/office/drawing/2014/main" id="{C0AA40B5-BEDA-47EB-B34E-59404B6277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61" t="4997" r="27235" b="78018"/>
          <a:stretch/>
        </p:blipFill>
        <p:spPr>
          <a:xfrm>
            <a:off x="1861930" y="1327469"/>
            <a:ext cx="8468140" cy="4132427"/>
          </a:xfr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7DEA20AA-EC60-43E3-92FD-34764C3545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199" y="2579381"/>
            <a:ext cx="1260000" cy="1260000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51705463-6204-4C08-981B-D0634647C9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5292" y="2579381"/>
            <a:ext cx="126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9309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40FC0BD6-713A-4571-9065-71577B07E6FD}"/>
              </a:ext>
            </a:extLst>
          </p:cNvPr>
          <p:cNvSpPr txBox="1">
            <a:spLocks/>
          </p:cNvSpPr>
          <p:nvPr/>
        </p:nvSpPr>
        <p:spPr>
          <a:xfrm>
            <a:off x="1378225" y="2186462"/>
            <a:ext cx="9435548" cy="39322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6600" dirty="0">
                <a:solidFill>
                  <a:srgbClr val="00B050"/>
                </a:solidFill>
                <a:latin typeface="Agency FB" panose="020B0503020202020204" pitchFamily="34" charset="0"/>
              </a:rPr>
              <a:t>ANSWERS</a:t>
            </a:r>
          </a:p>
          <a:p>
            <a:pPr marL="0" indent="0" algn="ctr">
              <a:buNone/>
            </a:pPr>
            <a:r>
              <a:rPr lang="en-GB" sz="16600" dirty="0">
                <a:solidFill>
                  <a:schemeClr val="bg1"/>
                </a:solidFill>
                <a:latin typeface="Agency FB" panose="020B0503020202020204" pitchFamily="34" charset="0"/>
              </a:rPr>
              <a:t>ROUND 1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590C74E4-BFD6-4F3B-B5AD-24647F3AB94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000" y="0"/>
            <a:ext cx="2340000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969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E98A3-00D1-4070-879E-17B9B0D87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bg1"/>
                </a:solidFill>
                <a:latin typeface="Agency FB" panose="020B0503020202020204" pitchFamily="34" charset="0"/>
              </a:rPr>
              <a:t>8. 	</a:t>
            </a:r>
          </a:p>
        </p:txBody>
      </p:sp>
      <p:pic>
        <p:nvPicPr>
          <p:cNvPr id="7" name="Content Placeholder 6" descr="A person wearing a football jersey&#10;&#10;Description automatically generated with medium confidence">
            <a:extLst>
              <a:ext uri="{FF2B5EF4-FFF2-40B4-BE49-F238E27FC236}">
                <a16:creationId xmlns:a16="http://schemas.microsoft.com/office/drawing/2014/main" id="{B7370105-0191-445D-981E-055441CEC9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08" r="26577" b="74719"/>
          <a:stretch/>
        </p:blipFill>
        <p:spPr>
          <a:xfrm>
            <a:off x="2393442" y="1325563"/>
            <a:ext cx="7405115" cy="4598159"/>
          </a:xfr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D34A3966-591B-4A92-A252-AA779F45F9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44" y="2579381"/>
            <a:ext cx="1260000" cy="1260000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6E5A2D45-9626-431C-A4B2-5F7F08FDF1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6756" y="2579381"/>
            <a:ext cx="126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04223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74524-7BCB-44BA-835F-938826EB2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8255"/>
            <a:ext cx="10515600" cy="1325563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bg1"/>
                </a:solidFill>
                <a:latin typeface="Agency FB" panose="020B0503020202020204" pitchFamily="34" charset="0"/>
              </a:rPr>
              <a:t>9. 	</a:t>
            </a:r>
          </a:p>
        </p:txBody>
      </p:sp>
      <p:pic>
        <p:nvPicPr>
          <p:cNvPr id="15" name="Content Placeholder 14" descr="A person holding a trophy&#10;&#10;Description automatically generated">
            <a:extLst>
              <a:ext uri="{FF2B5EF4-FFF2-40B4-BE49-F238E27FC236}">
                <a16:creationId xmlns:a16="http://schemas.microsoft.com/office/drawing/2014/main" id="{6B380DF3-01EB-4A45-98BB-2D26998D65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2879" r="17384" b="69989"/>
          <a:stretch/>
        </p:blipFill>
        <p:spPr>
          <a:xfrm>
            <a:off x="1748929" y="1343938"/>
            <a:ext cx="8694140" cy="4566532"/>
          </a:xfr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9B3D5AFD-4E37-4A92-BF47-F7C7E87EAE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99" y="2579381"/>
            <a:ext cx="1260000" cy="1260000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2B1F2248-DF49-4163-8999-6215A5C895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301" y="2579381"/>
            <a:ext cx="126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71978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1B755-91A1-49BF-AFE4-7FC01742F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bg1"/>
                </a:solidFill>
                <a:latin typeface="Agency FB" panose="020B0503020202020204" pitchFamily="34" charset="0"/>
              </a:rPr>
              <a:t>10. 	</a:t>
            </a:r>
          </a:p>
        </p:txBody>
      </p:sp>
      <p:pic>
        <p:nvPicPr>
          <p:cNvPr id="7" name="Picture 6" descr="A person smiling for the picture&#10;&#10;Description automatically generated with low confidence">
            <a:extLst>
              <a:ext uri="{FF2B5EF4-FFF2-40B4-BE49-F238E27FC236}">
                <a16:creationId xmlns:a16="http://schemas.microsoft.com/office/drawing/2014/main" id="{B23CF16A-2319-49E3-B29F-6DA4E97D32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5" t="4114" r="28274" b="66954"/>
          <a:stretch/>
        </p:blipFill>
        <p:spPr>
          <a:xfrm>
            <a:off x="1801484" y="1325564"/>
            <a:ext cx="8589031" cy="4677672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FE49DA08-47B7-4199-B3D3-CC97B41205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01" y="2579381"/>
            <a:ext cx="1260000" cy="1260000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30074867-3F20-4F85-AB52-B06C822F6E5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3799" y="2579381"/>
            <a:ext cx="126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70475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947EA3D1-7CAD-4689-A6F0-F84147724C29}"/>
              </a:ext>
            </a:extLst>
          </p:cNvPr>
          <p:cNvSpPr txBox="1">
            <a:spLocks/>
          </p:cNvSpPr>
          <p:nvPr/>
        </p:nvSpPr>
        <p:spPr>
          <a:xfrm>
            <a:off x="1378225" y="2186462"/>
            <a:ext cx="9435548" cy="46715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6600" dirty="0">
                <a:solidFill>
                  <a:srgbClr val="00B050"/>
                </a:solidFill>
                <a:latin typeface="Agency FB" panose="020B0503020202020204" pitchFamily="34" charset="0"/>
              </a:rPr>
              <a:t>ANSWERS</a:t>
            </a:r>
          </a:p>
          <a:p>
            <a:pPr marL="0" indent="0" algn="ctr">
              <a:buNone/>
            </a:pPr>
            <a:r>
              <a:rPr lang="en-GB" sz="16600" dirty="0">
                <a:solidFill>
                  <a:schemeClr val="bg1"/>
                </a:solidFill>
                <a:latin typeface="Agency FB" panose="020B0503020202020204" pitchFamily="34" charset="0"/>
              </a:rPr>
              <a:t>ROUND 3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B6921EF1-6EC3-4B2B-A9FE-8863278FF8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000" y="99023"/>
            <a:ext cx="2268000" cy="22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82222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29547-FD2B-408C-93E0-55B10D0A0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bg1"/>
                </a:solidFill>
                <a:latin typeface="Agency FB" panose="020B0503020202020204" pitchFamily="34" charset="0"/>
              </a:rPr>
              <a:t>1. 	</a:t>
            </a:r>
            <a:r>
              <a:rPr lang="en-GB" dirty="0" err="1">
                <a:solidFill>
                  <a:schemeClr val="bg1"/>
                </a:solidFill>
                <a:latin typeface="Agency FB" panose="020B0503020202020204" pitchFamily="34" charset="0"/>
              </a:rPr>
              <a:t>Odsonne</a:t>
            </a:r>
            <a:r>
              <a:rPr lang="en-GB" dirty="0">
                <a:solidFill>
                  <a:schemeClr val="bg1"/>
                </a:solidFill>
                <a:latin typeface="Agency FB" panose="020B0503020202020204" pitchFamily="34" charset="0"/>
              </a:rPr>
              <a:t> Edouard	</a:t>
            </a:r>
          </a:p>
        </p:txBody>
      </p:sp>
      <p:pic>
        <p:nvPicPr>
          <p:cNvPr id="4" name="Picture 3" descr="A person wearing a sports uniform&#10;&#10;Description automatically generated with low confidence">
            <a:extLst>
              <a:ext uri="{FF2B5EF4-FFF2-40B4-BE49-F238E27FC236}">
                <a16:creationId xmlns:a16="http://schemas.microsoft.com/office/drawing/2014/main" id="{87D11847-735B-4B6E-BA8B-B99B429BDB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667"/>
          <a:stretch/>
        </p:blipFill>
        <p:spPr>
          <a:xfrm>
            <a:off x="3406155" y="1344534"/>
            <a:ext cx="5379690" cy="5514182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21C7D1BC-45CB-45C0-A115-899EBAD381A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27" y="2579381"/>
            <a:ext cx="1260000" cy="1260000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71337D60-FE14-4BC3-BDB5-559D139131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372" y="2579381"/>
            <a:ext cx="1260000" cy="1260000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36FB9B53-EC04-4412-A207-742E00B0E9A9}"/>
              </a:ext>
            </a:extLst>
          </p:cNvPr>
          <p:cNvSpPr txBox="1">
            <a:spLocks/>
          </p:cNvSpPr>
          <p:nvPr/>
        </p:nvSpPr>
        <p:spPr>
          <a:xfrm>
            <a:off x="10112453" y="5894210"/>
            <a:ext cx="2079547" cy="96379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6000" dirty="0">
                <a:solidFill>
                  <a:srgbClr val="00B050"/>
                </a:solidFill>
                <a:latin typeface="Agency FB" panose="020B0503020202020204" pitchFamily="34" charset="0"/>
              </a:rPr>
              <a:t>2 points</a:t>
            </a:r>
          </a:p>
        </p:txBody>
      </p:sp>
    </p:spTree>
    <p:extLst>
      <p:ext uri="{BB962C8B-B14F-4D97-AF65-F5344CB8AC3E}">
        <p14:creationId xmlns:p14="http://schemas.microsoft.com/office/powerpoint/2010/main" val="393351616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3B792-FD52-4EE4-8CC3-64253D34D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920"/>
            <a:ext cx="10515600" cy="1325563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bg1"/>
                </a:solidFill>
                <a:latin typeface="Agency FB" panose="020B0503020202020204" pitchFamily="34" charset="0"/>
              </a:rPr>
              <a:t>2.  Willie </a:t>
            </a:r>
            <a:r>
              <a:rPr lang="en-GB" dirty="0" err="1">
                <a:solidFill>
                  <a:schemeClr val="bg1"/>
                </a:solidFill>
                <a:latin typeface="Agency FB" panose="020B0503020202020204" pitchFamily="34" charset="0"/>
              </a:rPr>
              <a:t>Maley</a:t>
            </a:r>
            <a:r>
              <a:rPr lang="en-GB" dirty="0">
                <a:solidFill>
                  <a:schemeClr val="bg1"/>
                </a:solidFill>
                <a:latin typeface="Agency FB" panose="020B0503020202020204" pitchFamily="34" charset="0"/>
              </a:rPr>
              <a:t>	</a:t>
            </a:r>
          </a:p>
        </p:txBody>
      </p:sp>
      <p:pic>
        <p:nvPicPr>
          <p:cNvPr id="6" name="Picture 5" descr="A person wearing a hat&#10;&#10;Description automatically generated with medium confidence">
            <a:extLst>
              <a:ext uri="{FF2B5EF4-FFF2-40B4-BE49-F238E27FC236}">
                <a16:creationId xmlns:a16="http://schemas.microsoft.com/office/drawing/2014/main" id="{13FE71AF-983E-4B7F-97E2-1B639544B2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8" r="9298"/>
          <a:stretch/>
        </p:blipFill>
        <p:spPr>
          <a:xfrm>
            <a:off x="2657061" y="1343870"/>
            <a:ext cx="6877878" cy="5514130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DC8E99CD-112C-4A4A-AAE0-220AFDFB76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037" y="2474998"/>
            <a:ext cx="1260000" cy="1260000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75CD0924-723B-4A3E-BF86-C1FFD4CC99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4963" y="2474998"/>
            <a:ext cx="1260000" cy="1260000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B17C7A88-87D0-4AF9-BF62-A09E83BD2BC1}"/>
              </a:ext>
            </a:extLst>
          </p:cNvPr>
          <p:cNvSpPr txBox="1">
            <a:spLocks/>
          </p:cNvSpPr>
          <p:nvPr/>
        </p:nvSpPr>
        <p:spPr>
          <a:xfrm>
            <a:off x="10112453" y="5894210"/>
            <a:ext cx="2079547" cy="96379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6000" dirty="0">
                <a:solidFill>
                  <a:srgbClr val="00B050"/>
                </a:solidFill>
                <a:latin typeface="Agency FB" panose="020B0503020202020204" pitchFamily="34" charset="0"/>
              </a:rPr>
              <a:t>2 points</a:t>
            </a:r>
          </a:p>
        </p:txBody>
      </p:sp>
    </p:spTree>
    <p:extLst>
      <p:ext uri="{BB962C8B-B14F-4D97-AF65-F5344CB8AC3E}">
        <p14:creationId xmlns:p14="http://schemas.microsoft.com/office/powerpoint/2010/main" val="416995540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D3E30-4FC6-42D6-8184-3C68D2166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bg1"/>
                </a:solidFill>
                <a:latin typeface="Agency FB" panose="020B0503020202020204" pitchFamily="34" charset="0"/>
              </a:rPr>
              <a:t>3. Paddy McCourt	</a:t>
            </a:r>
          </a:p>
        </p:txBody>
      </p:sp>
      <p:pic>
        <p:nvPicPr>
          <p:cNvPr id="6" name="Content Placeholder 5" descr="A person in a sports uniform&#10;&#10;Description automatically generated with medium confidence">
            <a:extLst>
              <a:ext uri="{FF2B5EF4-FFF2-40B4-BE49-F238E27FC236}">
                <a16:creationId xmlns:a16="http://schemas.microsoft.com/office/drawing/2014/main" id="{D30D7EBC-047D-40EC-8318-31BF3D17AF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858" y="1325563"/>
            <a:ext cx="7992285" cy="5532437"/>
          </a:xfr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CDF239EF-127F-4C95-AB69-1FD49239B8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06" y="2579381"/>
            <a:ext cx="1260000" cy="1260000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A5BA02A6-D75A-4898-AE84-587E0E2F1E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894" y="2579381"/>
            <a:ext cx="1260000" cy="1260000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67579AEA-166E-4C62-8BAA-7967ED533D15}"/>
              </a:ext>
            </a:extLst>
          </p:cNvPr>
          <p:cNvSpPr txBox="1">
            <a:spLocks/>
          </p:cNvSpPr>
          <p:nvPr/>
        </p:nvSpPr>
        <p:spPr>
          <a:xfrm>
            <a:off x="10112453" y="5894210"/>
            <a:ext cx="2079547" cy="96379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6000" dirty="0">
                <a:solidFill>
                  <a:srgbClr val="00B050"/>
                </a:solidFill>
                <a:latin typeface="Agency FB" panose="020B0503020202020204" pitchFamily="34" charset="0"/>
              </a:rPr>
              <a:t>2 points</a:t>
            </a:r>
          </a:p>
        </p:txBody>
      </p:sp>
    </p:spTree>
    <p:extLst>
      <p:ext uri="{BB962C8B-B14F-4D97-AF65-F5344CB8AC3E}">
        <p14:creationId xmlns:p14="http://schemas.microsoft.com/office/powerpoint/2010/main" val="122130796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DF60C-056D-48F4-ADDE-93626DD3B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bg1"/>
                </a:solidFill>
                <a:latin typeface="Agency FB" panose="020B0503020202020204" pitchFamily="34" charset="0"/>
              </a:rPr>
              <a:t>4.  Danny McGrain</a:t>
            </a:r>
          </a:p>
        </p:txBody>
      </p:sp>
      <p:pic>
        <p:nvPicPr>
          <p:cNvPr id="6" name="Content Placeholder 5" descr="A picture containing person, person, outdoor, player&#10;&#10;Description automatically generated">
            <a:extLst>
              <a:ext uri="{FF2B5EF4-FFF2-40B4-BE49-F238E27FC236}">
                <a16:creationId xmlns:a16="http://schemas.microsoft.com/office/drawing/2014/main" id="{BE1D8B68-A861-4775-8ED3-ACEDB33CCE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513" y="1348582"/>
            <a:ext cx="5514975" cy="5514975"/>
          </a:xfr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9A0CA93-3BF0-4526-BEB8-F33DA3CE07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27" y="2579381"/>
            <a:ext cx="1260000" cy="1260000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CC967D6E-E7DB-4677-AE4B-B7A1F3D5D4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174" y="2579381"/>
            <a:ext cx="1260000" cy="1260000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FA8237FB-9CA7-4386-8FDD-A63566F43380}"/>
              </a:ext>
            </a:extLst>
          </p:cNvPr>
          <p:cNvSpPr txBox="1">
            <a:spLocks/>
          </p:cNvSpPr>
          <p:nvPr/>
        </p:nvSpPr>
        <p:spPr>
          <a:xfrm>
            <a:off x="10112453" y="5894210"/>
            <a:ext cx="2079547" cy="96379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6000" dirty="0">
                <a:solidFill>
                  <a:srgbClr val="00B050"/>
                </a:solidFill>
                <a:latin typeface="Agency FB" panose="020B0503020202020204" pitchFamily="34" charset="0"/>
              </a:rPr>
              <a:t>2 points</a:t>
            </a:r>
          </a:p>
        </p:txBody>
      </p:sp>
    </p:spTree>
    <p:extLst>
      <p:ext uri="{BB962C8B-B14F-4D97-AF65-F5344CB8AC3E}">
        <p14:creationId xmlns:p14="http://schemas.microsoft.com/office/powerpoint/2010/main" val="347435241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B4892-3222-43FD-9D08-90F4A086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bg1"/>
                </a:solidFill>
                <a:latin typeface="Agency FB" panose="020B0503020202020204" pitchFamily="34" charset="0"/>
              </a:rPr>
              <a:t>5.  Callum McGregor</a:t>
            </a:r>
          </a:p>
        </p:txBody>
      </p:sp>
      <p:pic>
        <p:nvPicPr>
          <p:cNvPr id="6" name="Content Placeholder 5" descr="A person in a green shirt&#10;&#10;Description automatically generated with low confidence">
            <a:extLst>
              <a:ext uri="{FF2B5EF4-FFF2-40B4-BE49-F238E27FC236}">
                <a16:creationId xmlns:a16="http://schemas.microsoft.com/office/drawing/2014/main" id="{AF7BFA4E-9F19-446A-8D9B-2EED0F9147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04"/>
          <a:stretch/>
        </p:blipFill>
        <p:spPr>
          <a:xfrm>
            <a:off x="2738438" y="1339172"/>
            <a:ext cx="6715124" cy="5519583"/>
          </a:xfr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A2A44FF4-D59E-4419-9A8C-B3C93BE20B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75" y="2799000"/>
            <a:ext cx="1260000" cy="1260000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C29C4F98-CFB7-406B-A36A-B1FBC3D00C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225" y="2799000"/>
            <a:ext cx="1260000" cy="1260000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E04E6E63-E075-49F1-A1A6-D8A798D2C075}"/>
              </a:ext>
            </a:extLst>
          </p:cNvPr>
          <p:cNvSpPr txBox="1">
            <a:spLocks/>
          </p:cNvSpPr>
          <p:nvPr/>
        </p:nvSpPr>
        <p:spPr>
          <a:xfrm>
            <a:off x="10112453" y="5894210"/>
            <a:ext cx="2079547" cy="96379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6000" dirty="0">
                <a:solidFill>
                  <a:srgbClr val="00B050"/>
                </a:solidFill>
                <a:latin typeface="Agency FB" panose="020B0503020202020204" pitchFamily="34" charset="0"/>
              </a:rPr>
              <a:t>2 points</a:t>
            </a:r>
          </a:p>
        </p:txBody>
      </p:sp>
    </p:spTree>
    <p:extLst>
      <p:ext uri="{BB962C8B-B14F-4D97-AF65-F5344CB8AC3E}">
        <p14:creationId xmlns:p14="http://schemas.microsoft.com/office/powerpoint/2010/main" val="419054612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9100B-F1E0-44A7-BFC8-EA924406E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bg1"/>
                </a:solidFill>
                <a:latin typeface="Agency FB" panose="020B0503020202020204" pitchFamily="34" charset="0"/>
              </a:rPr>
              <a:t>6.  Davie Hay	</a:t>
            </a:r>
          </a:p>
        </p:txBody>
      </p:sp>
      <p:pic>
        <p:nvPicPr>
          <p:cNvPr id="6" name="Content Placeholder 5" descr="A person wearing a football jersey&#10;&#10;Description automatically generated with medium confidence">
            <a:extLst>
              <a:ext uri="{FF2B5EF4-FFF2-40B4-BE49-F238E27FC236}">
                <a16:creationId xmlns:a16="http://schemas.microsoft.com/office/drawing/2014/main" id="{E55047FE-7AE7-47EB-B9FB-2F2A3DA86B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782" y="1325564"/>
            <a:ext cx="5532436" cy="5532436"/>
          </a:xfr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8135F68B-E3B6-4065-A9A3-242EF36D12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27" y="2579381"/>
            <a:ext cx="1260000" cy="1260000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CC586872-4640-443D-B58D-5014A417DC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174" y="2579381"/>
            <a:ext cx="1260000" cy="1260000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EDED7FE8-3946-44C1-9F68-73B088E22AD1}"/>
              </a:ext>
            </a:extLst>
          </p:cNvPr>
          <p:cNvSpPr txBox="1">
            <a:spLocks/>
          </p:cNvSpPr>
          <p:nvPr/>
        </p:nvSpPr>
        <p:spPr>
          <a:xfrm>
            <a:off x="10112453" y="5894210"/>
            <a:ext cx="2079547" cy="96379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6000" dirty="0">
                <a:solidFill>
                  <a:srgbClr val="00B050"/>
                </a:solidFill>
                <a:latin typeface="Agency FB" panose="020B0503020202020204" pitchFamily="34" charset="0"/>
              </a:rPr>
              <a:t>2 points</a:t>
            </a:r>
          </a:p>
        </p:txBody>
      </p:sp>
    </p:spTree>
    <p:extLst>
      <p:ext uri="{BB962C8B-B14F-4D97-AF65-F5344CB8AC3E}">
        <p14:creationId xmlns:p14="http://schemas.microsoft.com/office/powerpoint/2010/main" val="8287468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A3361991-E708-473E-A473-A2C0F8E639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42" t="38841" r="43139" b="43961"/>
          <a:stretch/>
        </p:blipFill>
        <p:spPr>
          <a:xfrm>
            <a:off x="1880828" y="1766158"/>
            <a:ext cx="2653072" cy="3325684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583B5044-6F74-42B5-9095-32F82C5BB2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" t="-522" r="207" b="-1955"/>
          <a:stretch/>
        </p:blipFill>
        <p:spPr>
          <a:xfrm>
            <a:off x="6096000" y="604457"/>
            <a:ext cx="5369915" cy="5649085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08FA96BB-4DFD-467A-B8F5-B8C176E941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60000" cy="12600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C1AEF78B-9B22-4A14-AA3D-991876A43C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2000" y="0"/>
            <a:ext cx="1260000" cy="1260000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0E87C8BB-99C3-4F1E-8E80-C8CCE16D6B5F}"/>
              </a:ext>
            </a:extLst>
          </p:cNvPr>
          <p:cNvSpPr txBox="1">
            <a:spLocks/>
          </p:cNvSpPr>
          <p:nvPr/>
        </p:nvSpPr>
        <p:spPr>
          <a:xfrm>
            <a:off x="10112453" y="5894210"/>
            <a:ext cx="2079547" cy="96379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6000" dirty="0">
                <a:solidFill>
                  <a:srgbClr val="00B050"/>
                </a:solidFill>
                <a:latin typeface="Agency FB" panose="020B0503020202020204" pitchFamily="34" charset="0"/>
              </a:rPr>
              <a:t>2 points</a:t>
            </a:r>
          </a:p>
        </p:txBody>
      </p:sp>
    </p:spTree>
    <p:extLst>
      <p:ext uri="{BB962C8B-B14F-4D97-AF65-F5344CB8AC3E}">
        <p14:creationId xmlns:p14="http://schemas.microsoft.com/office/powerpoint/2010/main" val="3588406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8763D-0680-474F-9223-BB78232F4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bg1"/>
                </a:solidFill>
                <a:latin typeface="Agency FB" panose="020B0503020202020204" pitchFamily="34" charset="0"/>
              </a:rPr>
              <a:t>7.  Kelly Clark	</a:t>
            </a:r>
          </a:p>
        </p:txBody>
      </p:sp>
      <p:pic>
        <p:nvPicPr>
          <p:cNvPr id="6" name="Content Placeholder 5" descr="A person in a football uniform&#10;&#10;Description automatically generated with medium confidence">
            <a:extLst>
              <a:ext uri="{FF2B5EF4-FFF2-40B4-BE49-F238E27FC236}">
                <a16:creationId xmlns:a16="http://schemas.microsoft.com/office/drawing/2014/main" id="{FE573023-0A94-4099-BBCB-2CE3E75A4C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513" y="1348582"/>
            <a:ext cx="5514975" cy="5514975"/>
          </a:xfr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A268997C-93A1-4F6A-AB36-AD9478FC26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27" y="2579381"/>
            <a:ext cx="1260000" cy="1260000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C32856E7-5783-4B33-B874-ABC0D7182F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174" y="2579381"/>
            <a:ext cx="1260000" cy="1260000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63F71BE6-1996-4A91-9D27-864F0B863AD4}"/>
              </a:ext>
            </a:extLst>
          </p:cNvPr>
          <p:cNvSpPr txBox="1">
            <a:spLocks/>
          </p:cNvSpPr>
          <p:nvPr/>
        </p:nvSpPr>
        <p:spPr>
          <a:xfrm>
            <a:off x="10112453" y="5894210"/>
            <a:ext cx="2079547" cy="96379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6000" dirty="0">
                <a:solidFill>
                  <a:srgbClr val="00B050"/>
                </a:solidFill>
                <a:latin typeface="Agency FB" panose="020B0503020202020204" pitchFamily="34" charset="0"/>
              </a:rPr>
              <a:t>2 points</a:t>
            </a:r>
          </a:p>
        </p:txBody>
      </p:sp>
    </p:spTree>
    <p:extLst>
      <p:ext uri="{BB962C8B-B14F-4D97-AF65-F5344CB8AC3E}">
        <p14:creationId xmlns:p14="http://schemas.microsoft.com/office/powerpoint/2010/main" val="117835723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E98A3-00D1-4070-879E-17B9B0D87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bg1"/>
                </a:solidFill>
                <a:latin typeface="Agency FB" panose="020B0503020202020204" pitchFamily="34" charset="0"/>
              </a:rPr>
              <a:t>8. 	Roy Aitken</a:t>
            </a:r>
          </a:p>
        </p:txBody>
      </p:sp>
      <p:pic>
        <p:nvPicPr>
          <p:cNvPr id="6" name="Content Placeholder 5" descr="A person wearing a football jersey&#10;&#10;Description automatically generated with medium confidence">
            <a:extLst>
              <a:ext uri="{FF2B5EF4-FFF2-40B4-BE49-F238E27FC236}">
                <a16:creationId xmlns:a16="http://schemas.microsoft.com/office/drawing/2014/main" id="{3CA44B71-FD9E-41C9-8F5E-229CD0E371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813" y="1825625"/>
            <a:ext cx="5032375" cy="5032375"/>
          </a:xfr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DD95C740-C134-4C6E-BEED-7F6DD92F0F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353" y="2579381"/>
            <a:ext cx="1260000" cy="1260000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BB0F9608-4C80-41D9-AB33-DF2BB90CFA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648" y="2579381"/>
            <a:ext cx="1260000" cy="1260000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6EF0FBAE-4963-48CD-A96E-13E9EF53F27C}"/>
              </a:ext>
            </a:extLst>
          </p:cNvPr>
          <p:cNvSpPr txBox="1">
            <a:spLocks/>
          </p:cNvSpPr>
          <p:nvPr/>
        </p:nvSpPr>
        <p:spPr>
          <a:xfrm>
            <a:off x="10112453" y="5894210"/>
            <a:ext cx="2079547" cy="96379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6000" dirty="0">
                <a:solidFill>
                  <a:srgbClr val="00B050"/>
                </a:solidFill>
                <a:latin typeface="Agency FB" panose="020B0503020202020204" pitchFamily="34" charset="0"/>
              </a:rPr>
              <a:t>2 points</a:t>
            </a:r>
          </a:p>
        </p:txBody>
      </p:sp>
    </p:spTree>
    <p:extLst>
      <p:ext uri="{BB962C8B-B14F-4D97-AF65-F5344CB8AC3E}">
        <p14:creationId xmlns:p14="http://schemas.microsoft.com/office/powerpoint/2010/main" val="405806452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74524-7BCB-44BA-835F-938826EB2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8255"/>
            <a:ext cx="10515600" cy="1325563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bg1"/>
                </a:solidFill>
                <a:latin typeface="Agency FB" panose="020B0503020202020204" pitchFamily="34" charset="0"/>
              </a:rPr>
              <a:t>9. 	Virgil van Dijk</a:t>
            </a:r>
          </a:p>
        </p:txBody>
      </p:sp>
      <p:pic>
        <p:nvPicPr>
          <p:cNvPr id="6" name="Content Placeholder 5" descr="A person holding a trophy&#10;&#10;Description automatically generated">
            <a:extLst>
              <a:ext uri="{FF2B5EF4-FFF2-40B4-BE49-F238E27FC236}">
                <a16:creationId xmlns:a16="http://schemas.microsoft.com/office/drawing/2014/main" id="{E229424D-C921-4304-A1CA-AE64FC6487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813" y="1825624"/>
            <a:ext cx="5032375" cy="5032375"/>
          </a:xfr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4A78D71A-118A-48C4-8F9B-64CCDB2F39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27" y="2579381"/>
            <a:ext cx="1260000" cy="1260000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7404E2D1-C7AF-4A89-8866-6C1CDD4EF4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174" y="2579381"/>
            <a:ext cx="1260000" cy="1260000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F6DC35D5-CF95-450D-A4D2-1689A1DB7D27}"/>
              </a:ext>
            </a:extLst>
          </p:cNvPr>
          <p:cNvSpPr txBox="1">
            <a:spLocks/>
          </p:cNvSpPr>
          <p:nvPr/>
        </p:nvSpPr>
        <p:spPr>
          <a:xfrm>
            <a:off x="10112453" y="5894210"/>
            <a:ext cx="2079547" cy="96379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6000" dirty="0">
                <a:solidFill>
                  <a:srgbClr val="00B050"/>
                </a:solidFill>
                <a:latin typeface="Agency FB" panose="020B0503020202020204" pitchFamily="34" charset="0"/>
              </a:rPr>
              <a:t>2 points</a:t>
            </a:r>
          </a:p>
        </p:txBody>
      </p:sp>
    </p:spTree>
    <p:extLst>
      <p:ext uri="{BB962C8B-B14F-4D97-AF65-F5344CB8AC3E}">
        <p14:creationId xmlns:p14="http://schemas.microsoft.com/office/powerpoint/2010/main" val="307031410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1B755-91A1-49BF-AFE4-7FC01742F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GB" dirty="0">
                <a:solidFill>
                  <a:schemeClr val="bg1"/>
                </a:solidFill>
                <a:latin typeface="Agency FB" panose="020B0503020202020204" pitchFamily="34" charset="0"/>
              </a:rPr>
              <a:t>10. 	Bertie Auld</a:t>
            </a:r>
          </a:p>
        </p:txBody>
      </p:sp>
      <p:pic>
        <p:nvPicPr>
          <p:cNvPr id="4" name="Picture 3" descr="A person smiling for the picture&#10;&#10;Description automatically generated with low confidence">
            <a:extLst>
              <a:ext uri="{FF2B5EF4-FFF2-40B4-BE49-F238E27FC236}">
                <a16:creationId xmlns:a16="http://schemas.microsoft.com/office/drawing/2014/main" id="{A015F477-B237-4677-8775-E2CE73203D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742" y="1325562"/>
            <a:ext cx="5906516" cy="5532437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CB104188-BA5D-4CC2-A058-36EE146F8C9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27" y="2579381"/>
            <a:ext cx="1260000" cy="1260000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AF408247-BB80-460D-A576-32B37B40D7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174" y="2579381"/>
            <a:ext cx="1260000" cy="1260000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4A4E2AF6-0FE3-495E-827D-BB3FB0E61D01}"/>
              </a:ext>
            </a:extLst>
          </p:cNvPr>
          <p:cNvSpPr txBox="1">
            <a:spLocks/>
          </p:cNvSpPr>
          <p:nvPr/>
        </p:nvSpPr>
        <p:spPr>
          <a:xfrm>
            <a:off x="10112453" y="5894210"/>
            <a:ext cx="2079547" cy="96379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6000" dirty="0">
                <a:solidFill>
                  <a:srgbClr val="00B050"/>
                </a:solidFill>
                <a:latin typeface="Agency FB" panose="020B0503020202020204" pitchFamily="34" charset="0"/>
              </a:rPr>
              <a:t>2 points</a:t>
            </a:r>
          </a:p>
        </p:txBody>
      </p:sp>
    </p:spTree>
    <p:extLst>
      <p:ext uri="{BB962C8B-B14F-4D97-AF65-F5344CB8AC3E}">
        <p14:creationId xmlns:p14="http://schemas.microsoft.com/office/powerpoint/2010/main" val="419033152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268B4E8-13BF-4184-AB6D-18BD96399F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590" y="3236261"/>
            <a:ext cx="11122819" cy="3193773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GB" sz="8800" dirty="0">
                <a:solidFill>
                  <a:schemeClr val="bg1"/>
                </a:solidFill>
                <a:latin typeface="Agency FB" panose="020B0503020202020204" pitchFamily="34" charset="0"/>
              </a:rPr>
              <a:t>Thanks to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8800" dirty="0">
                <a:solidFill>
                  <a:srgbClr val="00B050"/>
                </a:solidFill>
                <a:latin typeface="Agency FB" panose="020B0503020202020204" pitchFamily="34" charset="0"/>
              </a:rPr>
              <a:t>Martin Friel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C5BBE5AF-81B2-4621-A9B8-EA84625BC6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000" y="112276"/>
            <a:ext cx="3240000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56082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2D733-F8F3-4827-8758-167E311D21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3953" y="2462685"/>
            <a:ext cx="11251769" cy="4095682"/>
          </a:xfrm>
        </p:spPr>
        <p:txBody>
          <a:bodyPr>
            <a:normAutofit/>
          </a:bodyPr>
          <a:lstStyle/>
          <a:p>
            <a:r>
              <a:rPr lang="en-GB" sz="9600" b="1">
                <a:solidFill>
                  <a:schemeClr val="bg1"/>
                </a:solidFill>
                <a:latin typeface="Agency FB"/>
              </a:rPr>
              <a:t>CELTIC FC FOUNDATION QUIZ : </a:t>
            </a:r>
            <a:r>
              <a:rPr lang="en-GB" sz="9600" b="1" dirty="0">
                <a:solidFill>
                  <a:schemeClr val="bg1"/>
                </a:solidFill>
                <a:latin typeface="Agency FB"/>
              </a:rPr>
              <a:t>ROUND 4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12D31764-F78B-4DD5-9383-406902F373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000" y="112276"/>
            <a:ext cx="36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42701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2D733-F8F3-4827-8758-167E311D21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0115" y="4867422"/>
            <a:ext cx="11251769" cy="1564336"/>
          </a:xfrm>
        </p:spPr>
        <p:txBody>
          <a:bodyPr>
            <a:normAutofit/>
          </a:bodyPr>
          <a:lstStyle/>
          <a:p>
            <a:pPr algn="r"/>
            <a:r>
              <a:rPr lang="en-GB" sz="9600" b="1" dirty="0">
                <a:solidFill>
                  <a:schemeClr val="bg1"/>
                </a:solidFill>
                <a:latin typeface="Agency FB" panose="020B0503020202020204" pitchFamily="34" charset="0"/>
              </a:rPr>
              <a:t>KNOWLEDGE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3AD501F-D2FE-4CB5-A185-E99AAA8A9DF2}"/>
              </a:ext>
            </a:extLst>
          </p:cNvPr>
          <p:cNvSpPr txBox="1">
            <a:spLocks/>
          </p:cNvSpPr>
          <p:nvPr/>
        </p:nvSpPr>
        <p:spPr>
          <a:xfrm>
            <a:off x="470115" y="426242"/>
            <a:ext cx="11251769" cy="15643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  <a:ea typeface="+mj-ea"/>
                <a:cs typeface="+mj-cs"/>
              </a:rPr>
              <a:t>MIDFIELD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CC676E0-FD08-481B-81AF-25152632D55A}"/>
              </a:ext>
            </a:extLst>
          </p:cNvPr>
          <p:cNvSpPr txBox="1">
            <a:spLocks/>
          </p:cNvSpPr>
          <p:nvPr/>
        </p:nvSpPr>
        <p:spPr>
          <a:xfrm>
            <a:off x="470115" y="2646832"/>
            <a:ext cx="11251769" cy="156433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gency FB" panose="020B0503020202020204" pitchFamily="34" charset="0"/>
                <a:ea typeface="+mj-ea"/>
                <a:cs typeface="+mj-cs"/>
              </a:rPr>
              <a:t>GENERAL</a:t>
            </a:r>
            <a:r>
              <a:rPr kumimoji="0" lang="en-GB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  <a:ea typeface="+mj-ea"/>
                <a:cs typeface="+mj-cs"/>
              </a:rPr>
              <a:t> </a:t>
            </a:r>
          </a:p>
        </p:txBody>
      </p:sp>
      <p:pic>
        <p:nvPicPr>
          <p:cNvPr id="7" name="Picture 6" descr="A picture containing person, player, sport, person&#10;&#10;Description automatically generated">
            <a:extLst>
              <a:ext uri="{FF2B5EF4-FFF2-40B4-BE49-F238E27FC236}">
                <a16:creationId xmlns:a16="http://schemas.microsoft.com/office/drawing/2014/main" id="{8BDA525F-63F8-4050-9718-E752F16F66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31707" y1="11980" x2="40000" y2="10513"/>
                        <a14:foregroundMark x1="40000" y1="10513" x2="33984" y2="17848"/>
                        <a14:foregroundMark x1="38049" y1="23227" x2="38049" y2="29095"/>
                        <a14:foregroundMark x1="55285" y1="56968" x2="62927" y2="61858"/>
                        <a14:foregroundMark x1="62927" y1="61858" x2="71545" y2="62347"/>
                        <a14:foregroundMark x1="71545" y1="62347" x2="79024" y2="56235"/>
                        <a14:foregroundMark x1="79024" y1="56235" x2="70894" y2="60147"/>
                        <a14:foregroundMark x1="70894" y1="60147" x2="62764" y2="60880"/>
                        <a14:foregroundMark x1="62764" y1="60880" x2="71057" y2="64059"/>
                        <a14:foregroundMark x1="71057" y1="64059" x2="73821" y2="62103"/>
                        <a14:foregroundMark x1="61301" y1="68460" x2="54146" y2="61614"/>
                        <a14:foregroundMark x1="54146" y1="61614" x2="54146" y2="613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189" y="2342001"/>
            <a:ext cx="6546989" cy="4354014"/>
          </a:xfrm>
          <a:prstGeom prst="rect">
            <a:avLst/>
          </a:prstGeom>
        </p:spPr>
      </p:pic>
      <p:pic>
        <p:nvPicPr>
          <p:cNvPr id="9" name="Picture 8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0928FB2D-2D93-4EB8-9DB0-14337BDEAA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35" b="99739" l="0" r="90000">
                        <a14:foregroundMark x1="55692" y1="30196" x2="58154" y2="35163"/>
                        <a14:foregroundMark x1="64615" y1="26797" x2="67231" y2="41176"/>
                        <a14:foregroundMark x1="63692" y1="43529" x2="76769" y2="52680"/>
                        <a14:foregroundMark x1="76769" y1="52680" x2="85231" y2="89150"/>
                        <a14:foregroundMark x1="85231" y1="89150" x2="85231" y2="99477"/>
                        <a14:foregroundMark x1="85231" y1="99477" x2="85231" y2="99477"/>
                        <a14:foregroundMark x1="67538" y1="67190" x2="72154" y2="99739"/>
                        <a14:foregroundMark x1="72154" y1="99739" x2="72308" y2="99869"/>
                        <a14:foregroundMark x1="48923" y1="59085" x2="43846" y2="65098"/>
                        <a14:foregroundMark x1="43846" y1="65098" x2="29692" y2="99869"/>
                        <a14:foregroundMark x1="54769" y1="45229" x2="48462" y2="47712"/>
                        <a14:foregroundMark x1="15692" y1="57386" x2="7846" y2="79477"/>
                        <a14:foregroundMark x1="7846" y1="79477" x2="8000" y2="87059"/>
                        <a14:foregroundMark x1="8000" y1="87059" x2="17077" y2="99085"/>
                        <a14:foregroundMark x1="17077" y1="99085" x2="17231" y2="99085"/>
                        <a14:foregroundMark x1="4923" y1="74379" x2="1538" y2="81699"/>
                        <a14:foregroundMark x1="1538" y1="81699" x2="5846" y2="87974"/>
                        <a14:foregroundMark x1="5846" y1="87974" x2="7077" y2="88497"/>
                        <a14:foregroundMark x1="0" y1="80392" x2="3846" y2="80784"/>
                        <a14:foregroundMark x1="34154" y1="24183" x2="28000" y2="29935"/>
                        <a14:foregroundMark x1="28000" y1="29935" x2="25385" y2="36993"/>
                        <a14:foregroundMark x1="25385" y1="36993" x2="25385" y2="40915"/>
                        <a14:foregroundMark x1="29538" y1="25359" x2="21692" y2="22876"/>
                        <a14:foregroundMark x1="21692" y1="22876" x2="24615" y2="14510"/>
                        <a14:foregroundMark x1="24615" y1="14510" x2="16923" y2="12026"/>
                        <a14:foregroundMark x1="16923" y1="12026" x2="12462" y2="18170"/>
                        <a14:foregroundMark x1="12462" y1="18170" x2="11538" y2="40915"/>
                        <a14:foregroundMark x1="11538" y1="40915" x2="14615" y2="47320"/>
                        <a14:foregroundMark x1="14615" y1="47320" x2="18000" y2="50980"/>
                        <a14:foregroundMark x1="29692" y1="21699" x2="37846" y2="23268"/>
                        <a14:foregroundMark x1="37846" y1="23268" x2="43231" y2="28627"/>
                        <a14:foregroundMark x1="43231" y1="28627" x2="42000" y2="35033"/>
                        <a14:foregroundMark x1="66154" y1="24967" x2="57231" y2="26405"/>
                        <a14:foregroundMark x1="57231" y1="26405" x2="53846" y2="32680"/>
                        <a14:foregroundMark x1="53846" y1="32680" x2="55231" y2="38693"/>
                        <a14:foregroundMark x1="55077" y1="26144" x2="63231" y2="23791"/>
                        <a14:foregroundMark x1="63231" y1="23791" x2="69538" y2="29020"/>
                        <a14:foregroundMark x1="69538" y1="29020" x2="68769" y2="36340"/>
                        <a14:foregroundMark x1="68769" y1="36340" x2="68000" y2="37647"/>
                        <a14:foregroundMark x1="70000" y1="34771" x2="64154" y2="37255"/>
                        <a14:foregroundMark x1="53692" y1="28235" x2="51846" y2="33987"/>
                        <a14:foregroundMark x1="13846" y1="84837" x2="12462" y2="91373"/>
                        <a14:backgroundMark x1="34462" y1="9020" x2="34154" y2="16471"/>
                        <a14:backgroundMark x1="34154" y1="16471" x2="42769" y2="20000"/>
                        <a14:backgroundMark x1="42769" y1="20000" x2="51231" y2="20784"/>
                        <a14:backgroundMark x1="51231" y1="20784" x2="69077" y2="19085"/>
                        <a14:backgroundMark x1="69077" y1="19085" x2="88462" y2="19869"/>
                        <a14:backgroundMark x1="30000" y1="18954" x2="33385" y2="18954"/>
                        <a14:backgroundMark x1="31519" y1="19966" x2="36308" y2="18301"/>
                        <a14:backgroundMark x1="29538" y1="20654" x2="31070" y2="20122"/>
                        <a14:backgroundMark x1="52308" y1="39608" x2="44462" y2="42614"/>
                        <a14:backgroundMark x1="44462" y1="42614" x2="48769" y2="27712"/>
                        <a14:backgroundMark x1="50094" y1="33590" x2="51538" y2="40000"/>
                        <a14:backgroundMark x1="48769" y1="27712" x2="49750" y2="32067"/>
                        <a14:backgroundMark x1="12000" y1="51765" x2="6615" y2="58170"/>
                        <a14:backgroundMark x1="6615" y1="58170" x2="5077" y2="65621"/>
                        <a14:backgroundMark x1="5077" y1="65621" x2="0" y2="74248"/>
                        <a14:backgroundMark x1="1846" y1="72288" x2="0" y2="77908"/>
                        <a14:backgroundMark x1="1077" y1="90588" x2="8615" y2="99869"/>
                        <a14:backgroundMark x1="14308" y1="77908" x2="12923" y2="81307"/>
                        <a14:backgroundMark x1="14923" y1="77255" x2="12540" y2="84639"/>
                        <a14:backgroundMark x1="14308" y1="76078" x2="12000" y2="80131"/>
                        <a14:backgroundMark x1="11077" y1="80523" x2="13846" y2="78431"/>
                        <a14:backgroundMark x1="14462" y1="75556" x2="15692" y2="772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44800" y="0"/>
            <a:ext cx="3699489" cy="4354014"/>
          </a:xfrm>
          <a:prstGeom prst="rect">
            <a:avLst/>
          </a:prstGeom>
        </p:spPr>
      </p:pic>
      <p:pic>
        <p:nvPicPr>
          <p:cNvPr id="11" name="Picture 10" descr="A picture containing person, outdoor, sport, athletic game&#10;&#10;Description automatically generated">
            <a:extLst>
              <a:ext uri="{FF2B5EF4-FFF2-40B4-BE49-F238E27FC236}">
                <a16:creationId xmlns:a16="http://schemas.microsoft.com/office/drawing/2014/main" id="{6BAC1D99-CE54-479E-9561-93A9E340BC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01" b="89976" l="9919" r="90407">
                        <a14:foregroundMark x1="37073" y1="8557" x2="32520" y2="32274"/>
                        <a14:foregroundMark x1="32520" y1="32274" x2="39512" y2="38386"/>
                        <a14:foregroundMark x1="39512" y1="38386" x2="42602" y2="39609"/>
                        <a14:foregroundMark x1="89431" y1="25183" x2="90407" y2="51345"/>
                        <a14:foregroundMark x1="90407" y1="51345" x2="81626" y2="52812"/>
                        <a14:foregroundMark x1="81626" y1="52812" x2="80976" y2="52078"/>
                        <a14:foregroundMark x1="64553" y1="18093" x2="61301" y2="41809"/>
                        <a14:foregroundMark x1="58537" y1="28362" x2="58862" y2="31785"/>
                        <a14:foregroundMark x1="38049" y1="7579" x2="37561" y2="10269"/>
                        <a14:foregroundMark x1="37073" y1="7335" x2="39187" y2="8313"/>
                        <a14:foregroundMark x1="35935" y1="6601" x2="37561" y2="8313"/>
                        <a14:foregroundMark x1="39675" y1="12958" x2="39350" y2="10269"/>
                        <a14:foregroundMark x1="49756" y1="68704" x2="49593" y2="65281"/>
                        <a14:foregroundMark x1="46667" y1="80685" x2="46179" y2="80440"/>
                        <a14:foregroundMark x1="68130" y1="88509" x2="64228" y2="86064"/>
                        <a14:foregroundMark x1="49106" y1="89487" x2="46992" y2="83374"/>
                        <a14:foregroundMark x1="67480" y1="88264" x2="65366" y2="86553"/>
                        <a14:foregroundMark x1="62114" y1="19560" x2="60000" y2="23716"/>
                        <a14:foregroundMark x1="51707" y1="33985" x2="41626" y2="35452"/>
                        <a14:foregroundMark x1="41626" y1="35452" x2="41463" y2="35697"/>
                        <a14:foregroundMark x1="41789" y1="34230" x2="45854" y2="35697"/>
                        <a14:backgroundMark x1="73984" y1="92910" x2="73496" y2="743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180" y="-169786"/>
            <a:ext cx="4719638" cy="313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74607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652292F-2E5D-4A5E-AEF0-8A2B89954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590" y="1727068"/>
            <a:ext cx="11122819" cy="263919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914400" indent="-914400">
              <a:lnSpc>
                <a:spcPct val="100000"/>
              </a:lnSpc>
              <a:buFont typeface="+mj-lt"/>
              <a:buAutoNum type="arabicPeriod"/>
            </a:pPr>
            <a:r>
              <a:rPr lang="en-GB" sz="6000">
                <a:solidFill>
                  <a:schemeClr val="bg1"/>
                </a:solidFill>
                <a:latin typeface="Agency FB"/>
              </a:rPr>
              <a:t>Celtic played in 14 consecutive League Cup finals between 1965-1978, how many </a:t>
            </a:r>
            <a:r>
              <a:rPr lang="en-GB" sz="6000" dirty="0">
                <a:solidFill>
                  <a:schemeClr val="bg1"/>
                </a:solidFill>
                <a:latin typeface="Agency FB"/>
              </a:rPr>
              <a:t>did they win? 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EA29E2D-D037-4F8C-B54C-55B6C61C8017}"/>
              </a:ext>
            </a:extLst>
          </p:cNvPr>
          <p:cNvSpPr txBox="1">
            <a:spLocks/>
          </p:cNvSpPr>
          <p:nvPr/>
        </p:nvSpPr>
        <p:spPr>
          <a:xfrm>
            <a:off x="534590" y="4594860"/>
            <a:ext cx="11122819" cy="20724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8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gency FB" panose="020B0503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EA69C0BB-7F33-47DA-B0B5-C320270D8A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000" y="205040"/>
            <a:ext cx="126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14896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01E4084-64DA-4392-8F43-94ADC480D649}"/>
              </a:ext>
            </a:extLst>
          </p:cNvPr>
          <p:cNvSpPr txBox="1">
            <a:spLocks/>
          </p:cNvSpPr>
          <p:nvPr/>
        </p:nvSpPr>
        <p:spPr>
          <a:xfrm>
            <a:off x="534590" y="5052060"/>
            <a:ext cx="11122819" cy="16152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8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gency FB" panose="020B0503020202020204" pitchFamily="34" charset="0"/>
              <a:ea typeface="+mn-ea"/>
              <a:cs typeface="+mn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90CBEFC-555E-4C86-BD58-C8170F2C73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590" y="1727068"/>
            <a:ext cx="11122819" cy="3324992"/>
          </a:xfrm>
        </p:spPr>
        <p:txBody>
          <a:bodyPr>
            <a:normAutofit lnSpcReduction="10000"/>
          </a:bodyPr>
          <a:lstStyle/>
          <a:p>
            <a:pPr marL="914400" indent="-914400">
              <a:lnSpc>
                <a:spcPct val="120000"/>
              </a:lnSpc>
              <a:buFont typeface="+mj-lt"/>
              <a:buAutoNum type="arabicPeriod" startAt="2"/>
            </a:pP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Which two players have played both for and against Celtic in the </a:t>
            </a:r>
            <a:r>
              <a:rPr lang="en-GB" sz="60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Champions </a:t>
            </a: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League proper?</a:t>
            </a:r>
            <a:endParaRPr lang="en-GB" sz="2000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E21746EA-63B4-4B23-A3F8-8602EACFDC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000" y="205040"/>
            <a:ext cx="126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00023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EA29E2D-D037-4F8C-B54C-55B6C61C8017}"/>
              </a:ext>
            </a:extLst>
          </p:cNvPr>
          <p:cNvSpPr txBox="1">
            <a:spLocks/>
          </p:cNvSpPr>
          <p:nvPr/>
        </p:nvSpPr>
        <p:spPr>
          <a:xfrm>
            <a:off x="534590" y="4808414"/>
            <a:ext cx="11122819" cy="20267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C3F17E8-6F36-449F-8843-195AAC01A6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590" y="1727068"/>
            <a:ext cx="11122819" cy="2913512"/>
          </a:xfrm>
        </p:spPr>
        <p:txBody>
          <a:bodyPr>
            <a:normAutofit/>
          </a:bodyPr>
          <a:lstStyle/>
          <a:p>
            <a:pPr marL="914400" indent="-914400">
              <a:lnSpc>
                <a:spcPct val="100000"/>
              </a:lnSpc>
              <a:buFont typeface="+mj-lt"/>
              <a:buAutoNum type="arabicPeriod" startAt="3"/>
            </a:pP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Who holds the record for scoring the most goals for Celtic in a single European match? </a:t>
            </a:r>
            <a:endParaRPr lang="en-GB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E2B023ED-6ED8-4962-8E95-76E42D21D4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000" y="205040"/>
            <a:ext cx="126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6362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59138434-DD91-422B-9C3E-B5486E9C67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92" t="57260" r="16184" b="8944"/>
          <a:stretch/>
        </p:blipFill>
        <p:spPr>
          <a:xfrm>
            <a:off x="2280382" y="1486982"/>
            <a:ext cx="1910617" cy="3884035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F9060017-8D37-4A55-AF6D-296A714405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5" t="-3794" r="-3528" b="-3021"/>
          <a:stretch/>
        </p:blipFill>
        <p:spPr>
          <a:xfrm>
            <a:off x="5372100" y="228599"/>
            <a:ext cx="6286500" cy="6400800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AB7C1FF5-A994-4382-B6C2-D4EF256AE7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60000" cy="1260000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0A58003C-A45D-4A60-990B-A2AE16D903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2000" y="0"/>
            <a:ext cx="1260000" cy="1260000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DB18B373-5793-4C73-8706-9B0C11733C1B}"/>
              </a:ext>
            </a:extLst>
          </p:cNvPr>
          <p:cNvSpPr txBox="1">
            <a:spLocks/>
          </p:cNvSpPr>
          <p:nvPr/>
        </p:nvSpPr>
        <p:spPr>
          <a:xfrm>
            <a:off x="10112453" y="5894210"/>
            <a:ext cx="2079547" cy="96379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6000" dirty="0">
                <a:solidFill>
                  <a:srgbClr val="00B050"/>
                </a:solidFill>
                <a:latin typeface="Agency FB" panose="020B0503020202020204" pitchFamily="34" charset="0"/>
              </a:rPr>
              <a:t>2 points</a:t>
            </a:r>
          </a:p>
        </p:txBody>
      </p:sp>
    </p:spTree>
    <p:extLst>
      <p:ext uri="{BB962C8B-B14F-4D97-AF65-F5344CB8AC3E}">
        <p14:creationId xmlns:p14="http://schemas.microsoft.com/office/powerpoint/2010/main" val="2953526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652292F-2E5D-4A5E-AEF0-8A2B89954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590" y="1727068"/>
            <a:ext cx="11122819" cy="3233552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914400" indent="-914400">
              <a:lnSpc>
                <a:spcPct val="100000"/>
              </a:lnSpc>
              <a:spcBef>
                <a:spcPts val="0"/>
              </a:spcBef>
              <a:buFont typeface="+mj-lt"/>
              <a:buAutoNum type="arabicPeriod" startAt="4"/>
            </a:pP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Which player, at the age of 36, is Celtic’s oldest debutant?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6000" dirty="0">
                <a:solidFill>
                  <a:schemeClr val="bg1"/>
                </a:solidFill>
                <a:latin typeface="Agency FB"/>
              </a:rPr>
              <a:t>	</a:t>
            </a:r>
            <a:r>
              <a:rPr lang="en-GB" sz="5200" i="1">
                <a:solidFill>
                  <a:schemeClr val="bg1"/>
                </a:solidFill>
                <a:latin typeface="Agency FB"/>
              </a:rPr>
              <a:t>Hint: He debuted against Rangers, at Ibrox as a sub</a:t>
            </a:r>
            <a:endParaRPr lang="en-GB" sz="2000" i="1">
              <a:solidFill>
                <a:schemeClr val="bg1"/>
              </a:solidFill>
              <a:latin typeface="Agency FB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01E4084-64DA-4392-8F43-94ADC480D649}"/>
              </a:ext>
            </a:extLst>
          </p:cNvPr>
          <p:cNvSpPr txBox="1">
            <a:spLocks/>
          </p:cNvSpPr>
          <p:nvPr/>
        </p:nvSpPr>
        <p:spPr>
          <a:xfrm>
            <a:off x="534590" y="4960620"/>
            <a:ext cx="11122819" cy="17066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8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gency FB" panose="020B0503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D5A539A3-E2F2-4EA3-91CF-74DB71BD58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000" y="205040"/>
            <a:ext cx="126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48251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652292F-2E5D-4A5E-AEF0-8A2B89954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590" y="1727068"/>
            <a:ext cx="11122819" cy="2639192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 marL="914400" indent="-914400">
              <a:lnSpc>
                <a:spcPct val="100000"/>
              </a:lnSpc>
              <a:buFont typeface="+mj-lt"/>
              <a:buAutoNum type="arabicPeriod" startAt="5"/>
            </a:pPr>
            <a:r>
              <a:rPr lang="en-GB" sz="6600" dirty="0">
                <a:solidFill>
                  <a:schemeClr val="bg1"/>
                </a:solidFill>
                <a:latin typeface="Agency FB" panose="020B0503020202020204" pitchFamily="34" charset="0"/>
              </a:rPr>
              <a:t>On September 3, 1966, Willie O’Neill became the first player to do what for Celtic?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6600" dirty="0">
                <a:solidFill>
                  <a:schemeClr val="bg1"/>
                </a:solidFill>
                <a:latin typeface="Agency FB"/>
              </a:rPr>
              <a:t>	</a:t>
            </a:r>
            <a:r>
              <a:rPr lang="en-GB" sz="5200" i="1">
                <a:solidFill>
                  <a:schemeClr val="bg1"/>
                </a:solidFill>
                <a:latin typeface="Agency FB"/>
              </a:rPr>
              <a:t>(in a League Cup tie against St. Mirren) </a:t>
            </a:r>
            <a:endParaRPr lang="en-GB" i="1" dirty="0">
              <a:solidFill>
                <a:schemeClr val="bg1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EA29E2D-D037-4F8C-B54C-55B6C61C8017}"/>
              </a:ext>
            </a:extLst>
          </p:cNvPr>
          <p:cNvSpPr txBox="1">
            <a:spLocks/>
          </p:cNvSpPr>
          <p:nvPr/>
        </p:nvSpPr>
        <p:spPr>
          <a:xfrm>
            <a:off x="534590" y="4594860"/>
            <a:ext cx="11122819" cy="20724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8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gency FB" panose="020B0503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149DF6E0-3EBC-46D7-ADE6-30788AE530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000" y="205040"/>
            <a:ext cx="126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22211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652292F-2E5D-4A5E-AEF0-8A2B89954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590" y="1727068"/>
            <a:ext cx="11122819" cy="2639192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914400" indent="-914400">
              <a:lnSpc>
                <a:spcPct val="100000"/>
              </a:lnSpc>
              <a:buFont typeface="+mj-lt"/>
              <a:buAutoNum type="arabicPeriod" startAt="6"/>
            </a:pPr>
            <a:r>
              <a:rPr lang="en-GB" sz="6600" dirty="0">
                <a:solidFill>
                  <a:schemeClr val="bg1"/>
                </a:solidFill>
                <a:latin typeface="Agency FB"/>
              </a:rPr>
              <a:t>Who were the three non-Scottish players to start for Celtic in the 1995 Scottish </a:t>
            </a:r>
            <a:r>
              <a:rPr lang="en-GB" sz="6600">
                <a:solidFill>
                  <a:schemeClr val="bg1"/>
                </a:solidFill>
                <a:latin typeface="Agency FB"/>
              </a:rPr>
              <a:t>Cup final?</a:t>
            </a:r>
            <a:endParaRPr lang="en-GB" sz="2400">
              <a:solidFill>
                <a:schemeClr val="bg1"/>
              </a:solidFill>
              <a:latin typeface="Agency FB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5AAF878-74A4-4026-9AC8-16C623C1381C}"/>
              </a:ext>
            </a:extLst>
          </p:cNvPr>
          <p:cNvSpPr txBox="1">
            <a:spLocks/>
          </p:cNvSpPr>
          <p:nvPr/>
        </p:nvSpPr>
        <p:spPr>
          <a:xfrm>
            <a:off x="534590" y="4594860"/>
            <a:ext cx="11122819" cy="20724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9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gency FB" panose="020B0503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F04D7A8-1254-4D90-9F08-8C573B6A75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000" y="205040"/>
            <a:ext cx="126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33834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652292F-2E5D-4A5E-AEF0-8A2B89954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590" y="1727068"/>
            <a:ext cx="11122819" cy="3416432"/>
          </a:xfrm>
        </p:spPr>
        <p:txBody>
          <a:bodyPr>
            <a:normAutofit/>
          </a:bodyPr>
          <a:lstStyle/>
          <a:p>
            <a:pPr marL="914400" indent="-914400">
              <a:lnSpc>
                <a:spcPct val="100000"/>
              </a:lnSpc>
              <a:spcBef>
                <a:spcPts val="0"/>
              </a:spcBef>
              <a:buFont typeface="+mj-lt"/>
              <a:buAutoNum type="arabicPeriod" startAt="7"/>
            </a:pPr>
            <a:r>
              <a:rPr lang="en-GB" sz="5400" dirty="0">
                <a:solidFill>
                  <a:schemeClr val="bg1"/>
                </a:solidFill>
                <a:latin typeface="Agency FB" panose="020B0503020202020204" pitchFamily="34" charset="0"/>
              </a:rPr>
              <a:t>Celtic only lost two games in the 1966/67 league campaign, both against the same side, who was it?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5AAF878-74A4-4026-9AC8-16C623C1381C}"/>
              </a:ext>
            </a:extLst>
          </p:cNvPr>
          <p:cNvSpPr txBox="1">
            <a:spLocks/>
          </p:cNvSpPr>
          <p:nvPr/>
        </p:nvSpPr>
        <p:spPr>
          <a:xfrm>
            <a:off x="534590" y="4991294"/>
            <a:ext cx="11122819" cy="18667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8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gency FB" panose="020B0503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E476B41E-2606-4717-82A3-A9CD7D81AF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000" y="205040"/>
            <a:ext cx="126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88660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652292F-2E5D-4A5E-AEF0-8A2B89954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590" y="1498468"/>
            <a:ext cx="11122819" cy="2982918"/>
          </a:xfrm>
        </p:spPr>
        <p:txBody>
          <a:bodyPr>
            <a:normAutofit/>
          </a:bodyPr>
          <a:lstStyle/>
          <a:p>
            <a:pPr marL="914400" indent="-914400">
              <a:lnSpc>
                <a:spcPct val="100000"/>
              </a:lnSpc>
              <a:buFont typeface="+mj-lt"/>
              <a:buAutoNum type="arabicPeriod" startAt="8"/>
            </a:pP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Which Celt is third top goal-scorer in SPL history? (1998-2013)</a:t>
            </a:r>
            <a:endParaRPr lang="en-GB" sz="20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5AAF878-74A4-4026-9AC8-16C623C1381C}"/>
              </a:ext>
            </a:extLst>
          </p:cNvPr>
          <p:cNvSpPr txBox="1">
            <a:spLocks/>
          </p:cNvSpPr>
          <p:nvPr/>
        </p:nvSpPr>
        <p:spPr>
          <a:xfrm>
            <a:off x="534590" y="4481386"/>
            <a:ext cx="11122819" cy="23766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7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gency FB" panose="020B0503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980BF592-6C3A-4359-A8EF-DAF4390A08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000" y="205040"/>
            <a:ext cx="126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35042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652292F-2E5D-4A5E-AEF0-8A2B89954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590" y="1727068"/>
            <a:ext cx="11122819" cy="2753492"/>
          </a:xfrm>
        </p:spPr>
        <p:txBody>
          <a:bodyPr>
            <a:normAutofit fontScale="92500" lnSpcReduction="10000"/>
          </a:bodyPr>
          <a:lstStyle/>
          <a:p>
            <a:pPr marL="914400" indent="-914400">
              <a:lnSpc>
                <a:spcPct val="100000"/>
              </a:lnSpc>
              <a:buFont typeface="+mj-lt"/>
              <a:buAutoNum type="arabicPeriod" startAt="9"/>
            </a:pPr>
            <a:r>
              <a:rPr lang="en-GB" sz="6600" dirty="0">
                <a:solidFill>
                  <a:schemeClr val="bg1"/>
                </a:solidFill>
                <a:latin typeface="Agency FB" panose="020B0503020202020204" pitchFamily="34" charset="0"/>
              </a:rPr>
              <a:t>Who scored two goals against </a:t>
            </a:r>
            <a:r>
              <a:rPr lang="en-GB" sz="6600" dirty="0" err="1">
                <a:solidFill>
                  <a:schemeClr val="bg1"/>
                </a:solidFill>
                <a:latin typeface="Agency FB" panose="020B0503020202020204" pitchFamily="34" charset="0"/>
              </a:rPr>
              <a:t>Partick</a:t>
            </a:r>
            <a:r>
              <a:rPr lang="en-GB" sz="6600" dirty="0">
                <a:solidFill>
                  <a:schemeClr val="bg1"/>
                </a:solidFill>
                <a:latin typeface="Agency FB" panose="020B0503020202020204" pitchFamily="34" charset="0"/>
              </a:rPr>
              <a:t> Thistle at </a:t>
            </a:r>
            <a:r>
              <a:rPr lang="en-GB" sz="6600" dirty="0" err="1" smtClean="0">
                <a:solidFill>
                  <a:schemeClr val="bg1"/>
                </a:solidFill>
                <a:latin typeface="Agency FB" panose="020B0503020202020204" pitchFamily="34" charset="0"/>
              </a:rPr>
              <a:t>Firhill</a:t>
            </a:r>
            <a:r>
              <a:rPr lang="en-GB" sz="66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 </a:t>
            </a:r>
            <a:r>
              <a:rPr lang="en-GB" sz="6600" dirty="0">
                <a:solidFill>
                  <a:schemeClr val="bg1"/>
                </a:solidFill>
                <a:latin typeface="Agency FB" panose="020B0503020202020204" pitchFamily="34" charset="0"/>
              </a:rPr>
              <a:t>on his Celtic debut in September 1994?</a:t>
            </a:r>
            <a:endParaRPr lang="en-GB" sz="24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EA29E2D-D037-4F8C-B54C-55B6C61C8017}"/>
              </a:ext>
            </a:extLst>
          </p:cNvPr>
          <p:cNvSpPr txBox="1">
            <a:spLocks/>
          </p:cNvSpPr>
          <p:nvPr/>
        </p:nvSpPr>
        <p:spPr>
          <a:xfrm>
            <a:off x="534590" y="4914900"/>
            <a:ext cx="11122819" cy="17524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96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gency FB" panose="020B0503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6E0C9A40-E3FF-4364-AA4B-32C95800B4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000" y="205040"/>
            <a:ext cx="126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79448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652292F-2E5D-4A5E-AEF0-8A2B89954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590" y="1727068"/>
            <a:ext cx="11122819" cy="2639192"/>
          </a:xfrm>
        </p:spPr>
        <p:txBody>
          <a:bodyPr>
            <a:normAutofit/>
          </a:bodyPr>
          <a:lstStyle/>
          <a:p>
            <a:pPr marL="914400" indent="-914400">
              <a:lnSpc>
                <a:spcPct val="100000"/>
              </a:lnSpc>
              <a:buFont typeface="+mj-lt"/>
              <a:buAutoNum type="arabicPeriod" startAt="10"/>
            </a:pPr>
            <a:r>
              <a:rPr lang="en-GB" sz="5400" dirty="0">
                <a:solidFill>
                  <a:schemeClr val="bg1"/>
                </a:solidFill>
                <a:latin typeface="Agency FB" panose="020B0503020202020204" pitchFamily="34" charset="0"/>
              </a:rPr>
              <a:t>Which eight Celtic players later went on to manage Hibs?</a:t>
            </a:r>
            <a:endParaRPr lang="en-GB" sz="18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EA29E2D-D037-4F8C-B54C-55B6C61C8017}"/>
              </a:ext>
            </a:extLst>
          </p:cNvPr>
          <p:cNvSpPr txBox="1">
            <a:spLocks/>
          </p:cNvSpPr>
          <p:nvPr/>
        </p:nvSpPr>
        <p:spPr>
          <a:xfrm>
            <a:off x="534590" y="4594860"/>
            <a:ext cx="11122819" cy="20724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67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gency FB" panose="020B0503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FCE9943D-13FF-488B-AA92-45D7B102A4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000" y="205040"/>
            <a:ext cx="126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96919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947EA3D1-7CAD-4689-A6F0-F84147724C29}"/>
              </a:ext>
            </a:extLst>
          </p:cNvPr>
          <p:cNvSpPr txBox="1">
            <a:spLocks/>
          </p:cNvSpPr>
          <p:nvPr/>
        </p:nvSpPr>
        <p:spPr>
          <a:xfrm>
            <a:off x="1378225" y="2186462"/>
            <a:ext cx="9435548" cy="39322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ANSWERS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ROUND 4</a:t>
            </a:r>
            <a:endParaRPr kumimoji="0" lang="en-GB" sz="1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gency FB" panose="020B0503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13564B37-197C-49BA-A44C-55344C30E7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000" y="99023"/>
            <a:ext cx="2268000" cy="22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48649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652292F-2E5D-4A5E-AEF0-8A2B89954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590" y="1727068"/>
            <a:ext cx="11122819" cy="263919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914400" indent="-914400">
              <a:lnSpc>
                <a:spcPct val="100000"/>
              </a:lnSpc>
              <a:buFont typeface="+mj-lt"/>
              <a:buAutoNum type="arabicPeriod"/>
            </a:pPr>
            <a:r>
              <a:rPr lang="en-GB" sz="6000">
                <a:solidFill>
                  <a:schemeClr val="bg1"/>
                </a:solidFill>
                <a:latin typeface="Agency FB"/>
              </a:rPr>
              <a:t>Celtic played in 14 consecutive League Cup finals between 1965-1978, how many </a:t>
            </a:r>
            <a:r>
              <a:rPr lang="en-GB" sz="6000" dirty="0">
                <a:solidFill>
                  <a:schemeClr val="bg1"/>
                </a:solidFill>
                <a:latin typeface="Agency FB"/>
              </a:rPr>
              <a:t>did they win? 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EA29E2D-D037-4F8C-B54C-55B6C61C8017}"/>
              </a:ext>
            </a:extLst>
          </p:cNvPr>
          <p:cNvSpPr txBox="1">
            <a:spLocks/>
          </p:cNvSpPr>
          <p:nvPr/>
        </p:nvSpPr>
        <p:spPr>
          <a:xfrm>
            <a:off x="534590" y="4594860"/>
            <a:ext cx="11122819" cy="20724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6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C043414F-5651-44F7-9362-4318B5463C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000" y="205040"/>
            <a:ext cx="1260000" cy="1260000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958EB98F-5D51-4B95-9CC2-EC740B61CF67}"/>
              </a:ext>
            </a:extLst>
          </p:cNvPr>
          <p:cNvSpPr txBox="1">
            <a:spLocks/>
          </p:cNvSpPr>
          <p:nvPr/>
        </p:nvSpPr>
        <p:spPr>
          <a:xfrm>
            <a:off x="10112453" y="5894210"/>
            <a:ext cx="2079547" cy="96379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2 points</a:t>
            </a:r>
          </a:p>
        </p:txBody>
      </p:sp>
    </p:spTree>
    <p:extLst>
      <p:ext uri="{BB962C8B-B14F-4D97-AF65-F5344CB8AC3E}">
        <p14:creationId xmlns:p14="http://schemas.microsoft.com/office/powerpoint/2010/main" val="310554786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01E4084-64DA-4392-8F43-94ADC480D649}"/>
              </a:ext>
            </a:extLst>
          </p:cNvPr>
          <p:cNvSpPr txBox="1">
            <a:spLocks/>
          </p:cNvSpPr>
          <p:nvPr/>
        </p:nvSpPr>
        <p:spPr>
          <a:xfrm>
            <a:off x="1391478" y="5052060"/>
            <a:ext cx="8295861" cy="1615246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Henrik Larsson (Barcelona)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Aiden </a:t>
            </a:r>
            <a:r>
              <a:rPr kumimoji="0" lang="en-GB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McGeady</a:t>
            </a: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 (Spartak Moscow)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90CBEFC-555E-4C86-BD58-C8170F2C73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590" y="1727068"/>
            <a:ext cx="11122819" cy="3324992"/>
          </a:xfrm>
        </p:spPr>
        <p:txBody>
          <a:bodyPr>
            <a:normAutofit lnSpcReduction="10000"/>
          </a:bodyPr>
          <a:lstStyle/>
          <a:p>
            <a:pPr marL="914400" indent="-914400">
              <a:lnSpc>
                <a:spcPct val="120000"/>
              </a:lnSpc>
              <a:buFont typeface="+mj-lt"/>
              <a:buAutoNum type="arabicPeriod" startAt="2"/>
            </a:pP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Which two players have played both for and against Celtic in the </a:t>
            </a:r>
            <a:r>
              <a:rPr lang="en-GB" sz="6000" dirty="0" smtClean="0">
                <a:solidFill>
                  <a:schemeClr val="bg1"/>
                </a:solidFill>
                <a:latin typeface="Agency FB" panose="020B0503020202020204" pitchFamily="34" charset="0"/>
              </a:rPr>
              <a:t>Champions </a:t>
            </a: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League proper?</a:t>
            </a:r>
            <a:endParaRPr lang="en-GB" sz="2000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6F222462-FDCB-4804-9C67-1F24971622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000" y="205040"/>
            <a:ext cx="1260000" cy="1260000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0EF40A84-C632-4CFE-9A71-27078755D3AF}"/>
              </a:ext>
            </a:extLst>
          </p:cNvPr>
          <p:cNvSpPr txBox="1">
            <a:spLocks/>
          </p:cNvSpPr>
          <p:nvPr/>
        </p:nvSpPr>
        <p:spPr>
          <a:xfrm>
            <a:off x="10112453" y="5894210"/>
            <a:ext cx="2079547" cy="96379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2 points</a:t>
            </a:r>
          </a:p>
        </p:txBody>
      </p:sp>
    </p:spTree>
    <p:extLst>
      <p:ext uri="{BB962C8B-B14F-4D97-AF65-F5344CB8AC3E}">
        <p14:creationId xmlns:p14="http://schemas.microsoft.com/office/powerpoint/2010/main" val="39733758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5EFDB643-4E8E-4E8F-910F-BFCC70B4AF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91" t="33817" r="50000" b="41449"/>
          <a:stretch/>
        </p:blipFill>
        <p:spPr>
          <a:xfrm>
            <a:off x="1871110" y="1638358"/>
            <a:ext cx="1823382" cy="4322107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16AEDAAE-269A-4CE8-BE28-4968184D58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13" t="-4266" r="-4220" b="-3047"/>
          <a:stretch/>
        </p:blipFill>
        <p:spPr>
          <a:xfrm>
            <a:off x="3853518" y="1039946"/>
            <a:ext cx="8179456" cy="5518933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51C53114-08F6-4B5F-8329-3FD0A5A489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60000" cy="1260000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14BFA0C3-CAB2-4596-97E4-DA16BB23C1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2000" y="0"/>
            <a:ext cx="1260000" cy="1260000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C38A90AE-B2C3-483C-9379-16ACEBF237BC}"/>
              </a:ext>
            </a:extLst>
          </p:cNvPr>
          <p:cNvSpPr txBox="1">
            <a:spLocks/>
          </p:cNvSpPr>
          <p:nvPr/>
        </p:nvSpPr>
        <p:spPr>
          <a:xfrm>
            <a:off x="10112453" y="5894210"/>
            <a:ext cx="2079547" cy="96379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6000" dirty="0">
                <a:solidFill>
                  <a:srgbClr val="00B050"/>
                </a:solidFill>
                <a:latin typeface="Agency FB" panose="020B0503020202020204" pitchFamily="34" charset="0"/>
              </a:rPr>
              <a:t>2 points</a:t>
            </a:r>
          </a:p>
        </p:txBody>
      </p:sp>
    </p:spTree>
    <p:extLst>
      <p:ext uri="{BB962C8B-B14F-4D97-AF65-F5344CB8AC3E}">
        <p14:creationId xmlns:p14="http://schemas.microsoft.com/office/powerpoint/2010/main" val="3072171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EA29E2D-D037-4F8C-B54C-55B6C61C8017}"/>
              </a:ext>
            </a:extLst>
          </p:cNvPr>
          <p:cNvSpPr txBox="1">
            <a:spLocks/>
          </p:cNvSpPr>
          <p:nvPr/>
        </p:nvSpPr>
        <p:spPr>
          <a:xfrm>
            <a:off x="1665400" y="4831274"/>
            <a:ext cx="8861201" cy="2026726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Jacki </a:t>
            </a:r>
            <a:r>
              <a:rPr kumimoji="0" lang="en-GB" sz="9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Dziekanowski</a:t>
            </a:r>
            <a:r>
              <a:rPr kumimoji="0" lang="en-GB" sz="9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 (4 goals)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C3F17E8-6F36-449F-8843-195AAC01A6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590" y="1727068"/>
            <a:ext cx="11122819" cy="2913512"/>
          </a:xfrm>
        </p:spPr>
        <p:txBody>
          <a:bodyPr>
            <a:normAutofit/>
          </a:bodyPr>
          <a:lstStyle/>
          <a:p>
            <a:pPr marL="914400" indent="-914400">
              <a:lnSpc>
                <a:spcPct val="100000"/>
              </a:lnSpc>
              <a:buFont typeface="+mj-lt"/>
              <a:buAutoNum type="arabicPeriod" startAt="3"/>
            </a:pP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Who holds the record for scoring the most goals for Celtic in a single European match? </a:t>
            </a:r>
            <a:endParaRPr lang="en-GB" dirty="0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93A4EFDC-EFF8-4327-8FF7-E43160CD92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000" y="205040"/>
            <a:ext cx="1260000" cy="1260000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90E2B498-5C5C-4387-BE5F-0460043E941E}"/>
              </a:ext>
            </a:extLst>
          </p:cNvPr>
          <p:cNvSpPr txBox="1">
            <a:spLocks/>
          </p:cNvSpPr>
          <p:nvPr/>
        </p:nvSpPr>
        <p:spPr>
          <a:xfrm>
            <a:off x="10112453" y="5894210"/>
            <a:ext cx="2079547" cy="96379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2 points</a:t>
            </a:r>
          </a:p>
        </p:txBody>
      </p:sp>
    </p:spTree>
    <p:extLst>
      <p:ext uri="{BB962C8B-B14F-4D97-AF65-F5344CB8AC3E}">
        <p14:creationId xmlns:p14="http://schemas.microsoft.com/office/powerpoint/2010/main" val="242578231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652292F-2E5D-4A5E-AEF0-8A2B89954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590" y="1727068"/>
            <a:ext cx="11122819" cy="3233552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914400" indent="-914400">
              <a:lnSpc>
                <a:spcPct val="100000"/>
              </a:lnSpc>
              <a:spcBef>
                <a:spcPts val="0"/>
              </a:spcBef>
              <a:buFont typeface="+mj-lt"/>
              <a:buAutoNum type="arabicPeriod" startAt="4"/>
            </a:pP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Which player, at the age of 36, is Celtic’s oldest debutant?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6000" dirty="0">
                <a:solidFill>
                  <a:schemeClr val="bg1"/>
                </a:solidFill>
                <a:latin typeface="Agency FB"/>
              </a:rPr>
              <a:t>	</a:t>
            </a:r>
            <a:r>
              <a:rPr lang="en-GB" sz="5200" i="1">
                <a:solidFill>
                  <a:schemeClr val="bg1"/>
                </a:solidFill>
                <a:latin typeface="Agency FB"/>
              </a:rPr>
              <a:t>Hint: He debuted against Rangers, at Ibrox as a sub</a:t>
            </a:r>
            <a:endParaRPr lang="en-GB" sz="2000" i="1">
              <a:solidFill>
                <a:schemeClr val="bg1"/>
              </a:solidFill>
              <a:latin typeface="Agency FB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01E4084-64DA-4392-8F43-94ADC480D649}"/>
              </a:ext>
            </a:extLst>
          </p:cNvPr>
          <p:cNvSpPr txBox="1">
            <a:spLocks/>
          </p:cNvSpPr>
          <p:nvPr/>
        </p:nvSpPr>
        <p:spPr>
          <a:xfrm>
            <a:off x="534590" y="4960620"/>
            <a:ext cx="11122819" cy="17066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Dion Dublin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B44CB406-AF99-4537-8024-B012DFB771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000" y="205040"/>
            <a:ext cx="1260000" cy="1260000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B6E30840-5C11-4B2F-AA52-46DA2E48DFAD}"/>
              </a:ext>
            </a:extLst>
          </p:cNvPr>
          <p:cNvSpPr txBox="1">
            <a:spLocks/>
          </p:cNvSpPr>
          <p:nvPr/>
        </p:nvSpPr>
        <p:spPr>
          <a:xfrm>
            <a:off x="10112453" y="5894210"/>
            <a:ext cx="2079547" cy="96379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2 points</a:t>
            </a:r>
          </a:p>
        </p:txBody>
      </p:sp>
    </p:spTree>
    <p:extLst>
      <p:ext uri="{BB962C8B-B14F-4D97-AF65-F5344CB8AC3E}">
        <p14:creationId xmlns:p14="http://schemas.microsoft.com/office/powerpoint/2010/main" val="83568531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652292F-2E5D-4A5E-AEF0-8A2B89954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590" y="1727068"/>
            <a:ext cx="11122819" cy="2639192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pPr marL="914400" indent="-914400">
              <a:lnSpc>
                <a:spcPct val="100000"/>
              </a:lnSpc>
              <a:buFont typeface="+mj-lt"/>
              <a:buAutoNum type="arabicPeriod" startAt="5"/>
            </a:pPr>
            <a:r>
              <a:rPr lang="en-GB" sz="6600" dirty="0">
                <a:solidFill>
                  <a:schemeClr val="bg1"/>
                </a:solidFill>
                <a:latin typeface="Agency FB" panose="020B0503020202020204" pitchFamily="34" charset="0"/>
              </a:rPr>
              <a:t>In September 3, 1966, Willie O’Neill became the first player to do what for Celtic?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GB" sz="6600" dirty="0">
                <a:solidFill>
                  <a:schemeClr val="bg1"/>
                </a:solidFill>
                <a:latin typeface="Agency FB"/>
              </a:rPr>
              <a:t>	</a:t>
            </a:r>
            <a:r>
              <a:rPr lang="en-GB" sz="5200" i="1">
                <a:solidFill>
                  <a:schemeClr val="bg1"/>
                </a:solidFill>
                <a:latin typeface="Agency FB"/>
              </a:rPr>
              <a:t>(in a League Cup tie against St. Mirren) </a:t>
            </a:r>
            <a:endParaRPr lang="en-GB" sz="2400" i="1" dirty="0">
              <a:solidFill>
                <a:schemeClr val="bg1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EA29E2D-D037-4F8C-B54C-55B6C61C8017}"/>
              </a:ext>
            </a:extLst>
          </p:cNvPr>
          <p:cNvSpPr txBox="1">
            <a:spLocks/>
          </p:cNvSpPr>
          <p:nvPr/>
        </p:nvSpPr>
        <p:spPr>
          <a:xfrm>
            <a:off x="534590" y="4594860"/>
            <a:ext cx="11122819" cy="20724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He was Celtic’s first substitute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60447BEA-A3C8-4886-9620-A314FED8D8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000" y="205040"/>
            <a:ext cx="1260000" cy="1260000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97958F01-CC0B-489C-A9EC-A52A70153655}"/>
              </a:ext>
            </a:extLst>
          </p:cNvPr>
          <p:cNvSpPr txBox="1">
            <a:spLocks/>
          </p:cNvSpPr>
          <p:nvPr/>
        </p:nvSpPr>
        <p:spPr>
          <a:xfrm>
            <a:off x="10112453" y="5894210"/>
            <a:ext cx="2079547" cy="96379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2 points</a:t>
            </a:r>
          </a:p>
        </p:txBody>
      </p:sp>
    </p:spTree>
    <p:extLst>
      <p:ext uri="{BB962C8B-B14F-4D97-AF65-F5344CB8AC3E}">
        <p14:creationId xmlns:p14="http://schemas.microsoft.com/office/powerpoint/2010/main" val="388238425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652292F-2E5D-4A5E-AEF0-8A2B89954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590" y="1727068"/>
            <a:ext cx="11122819" cy="2639192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914400" indent="-914400">
              <a:lnSpc>
                <a:spcPct val="100000"/>
              </a:lnSpc>
              <a:buFont typeface="+mj-lt"/>
              <a:buAutoNum type="arabicPeriod" startAt="6"/>
            </a:pPr>
            <a:r>
              <a:rPr lang="en-GB" sz="6600" dirty="0">
                <a:solidFill>
                  <a:schemeClr val="bg1"/>
                </a:solidFill>
                <a:latin typeface="Agency FB"/>
              </a:rPr>
              <a:t>Who were the three non-Scottish players to start for Celtic in the 1995 Scottish </a:t>
            </a:r>
            <a:r>
              <a:rPr lang="en-GB" sz="6600">
                <a:solidFill>
                  <a:schemeClr val="bg1"/>
                </a:solidFill>
                <a:latin typeface="Agency FB"/>
              </a:rPr>
              <a:t>Cup final?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5AAF878-74A4-4026-9AC8-16C623C1381C}"/>
              </a:ext>
            </a:extLst>
          </p:cNvPr>
          <p:cNvSpPr txBox="1">
            <a:spLocks/>
          </p:cNvSpPr>
          <p:nvPr/>
        </p:nvSpPr>
        <p:spPr>
          <a:xfrm>
            <a:off x="1417983" y="4366260"/>
            <a:ext cx="10239426" cy="207244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Pierre Van Hooijdonk,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7200">
                <a:solidFill>
                  <a:srgbClr val="00B050"/>
                </a:solidFill>
                <a:latin typeface="Agency FB"/>
              </a:rPr>
              <a:t>Pat</a:t>
            </a: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gency FB"/>
              </a:rPr>
              <a:t> Bonner and Rudi </a:t>
            </a:r>
            <a:r>
              <a:rPr kumimoji="0" lang="en-GB" sz="7200" b="0" i="0" u="none" strike="noStrike" kern="1200" cap="none" spc="0" normalizeH="0" baseline="0" noProof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gency FB"/>
              </a:rPr>
              <a:t>Vata</a:t>
            </a:r>
            <a:endParaRPr kumimoji="0" lang="en-GB" sz="72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gency FB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5A6E6B98-A2D3-4571-892F-A09FF166B3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000" y="205040"/>
            <a:ext cx="1260000" cy="1260000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8C691C30-AC97-4FBA-9FD3-6220A3CBA31D}"/>
              </a:ext>
            </a:extLst>
          </p:cNvPr>
          <p:cNvSpPr txBox="1">
            <a:spLocks/>
          </p:cNvSpPr>
          <p:nvPr/>
        </p:nvSpPr>
        <p:spPr>
          <a:xfrm>
            <a:off x="10112453" y="5894210"/>
            <a:ext cx="2079547" cy="96379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2 points</a:t>
            </a:r>
          </a:p>
        </p:txBody>
      </p:sp>
    </p:spTree>
    <p:extLst>
      <p:ext uri="{BB962C8B-B14F-4D97-AF65-F5344CB8AC3E}">
        <p14:creationId xmlns:p14="http://schemas.microsoft.com/office/powerpoint/2010/main" val="283210809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652292F-2E5D-4A5E-AEF0-8A2B89954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590" y="1727068"/>
            <a:ext cx="11122819" cy="3416432"/>
          </a:xfrm>
        </p:spPr>
        <p:txBody>
          <a:bodyPr>
            <a:normAutofit/>
          </a:bodyPr>
          <a:lstStyle/>
          <a:p>
            <a:pPr marL="914400" indent="-914400">
              <a:lnSpc>
                <a:spcPct val="100000"/>
              </a:lnSpc>
              <a:spcBef>
                <a:spcPts val="0"/>
              </a:spcBef>
              <a:buFont typeface="+mj-lt"/>
              <a:buAutoNum type="arabicPeriod" startAt="7"/>
            </a:pPr>
            <a:r>
              <a:rPr lang="en-GB" sz="5400" dirty="0">
                <a:solidFill>
                  <a:schemeClr val="bg1"/>
                </a:solidFill>
                <a:latin typeface="Agency FB" panose="020B0503020202020204" pitchFamily="34" charset="0"/>
              </a:rPr>
              <a:t>Celtic only lost two games in the 1966/67 league campaign, both against the same side, who was it?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5AAF878-74A4-4026-9AC8-16C623C1381C}"/>
              </a:ext>
            </a:extLst>
          </p:cNvPr>
          <p:cNvSpPr txBox="1">
            <a:spLocks/>
          </p:cNvSpPr>
          <p:nvPr/>
        </p:nvSpPr>
        <p:spPr>
          <a:xfrm>
            <a:off x="534590" y="4991294"/>
            <a:ext cx="11122819" cy="18667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8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Dundee United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58B2B254-FDC1-4D68-B03A-DE6D2EC7A4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000" y="205040"/>
            <a:ext cx="1260000" cy="1260000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3A7CE663-E8E4-4D19-B19E-0385C31D47D6}"/>
              </a:ext>
            </a:extLst>
          </p:cNvPr>
          <p:cNvSpPr txBox="1">
            <a:spLocks/>
          </p:cNvSpPr>
          <p:nvPr/>
        </p:nvSpPr>
        <p:spPr>
          <a:xfrm>
            <a:off x="10112453" y="5894210"/>
            <a:ext cx="2079547" cy="96379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2 points</a:t>
            </a:r>
          </a:p>
        </p:txBody>
      </p:sp>
    </p:spTree>
    <p:extLst>
      <p:ext uri="{BB962C8B-B14F-4D97-AF65-F5344CB8AC3E}">
        <p14:creationId xmlns:p14="http://schemas.microsoft.com/office/powerpoint/2010/main" val="340637112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652292F-2E5D-4A5E-AEF0-8A2B89954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590" y="1498468"/>
            <a:ext cx="11122819" cy="2982918"/>
          </a:xfrm>
        </p:spPr>
        <p:txBody>
          <a:bodyPr>
            <a:normAutofit/>
          </a:bodyPr>
          <a:lstStyle/>
          <a:p>
            <a:pPr marL="914400" indent="-914400">
              <a:lnSpc>
                <a:spcPct val="100000"/>
              </a:lnSpc>
              <a:buFont typeface="+mj-lt"/>
              <a:buAutoNum type="arabicPeriod" startAt="8"/>
            </a:pPr>
            <a:r>
              <a:rPr lang="en-GB" sz="6000" dirty="0">
                <a:solidFill>
                  <a:schemeClr val="bg1"/>
                </a:solidFill>
                <a:latin typeface="Agency FB" panose="020B0503020202020204" pitchFamily="34" charset="0"/>
              </a:rPr>
              <a:t>Which Celt is third top goal-scorer in SPL history? (1998-2013) </a:t>
            </a:r>
            <a:endParaRPr lang="en-GB" sz="20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5AAF878-74A4-4026-9AC8-16C623C1381C}"/>
              </a:ext>
            </a:extLst>
          </p:cNvPr>
          <p:cNvSpPr txBox="1">
            <a:spLocks/>
          </p:cNvSpPr>
          <p:nvPr/>
        </p:nvSpPr>
        <p:spPr>
          <a:xfrm>
            <a:off x="534590" y="4481386"/>
            <a:ext cx="11122819" cy="23766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Derek Riordan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1FB30F45-EE93-49EC-A810-5362797BD8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000" y="205040"/>
            <a:ext cx="1260000" cy="1260000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851213DC-4004-464F-82CD-403296034FEC}"/>
              </a:ext>
            </a:extLst>
          </p:cNvPr>
          <p:cNvSpPr txBox="1">
            <a:spLocks/>
          </p:cNvSpPr>
          <p:nvPr/>
        </p:nvSpPr>
        <p:spPr>
          <a:xfrm>
            <a:off x="10112453" y="5894210"/>
            <a:ext cx="2079547" cy="96379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2 points</a:t>
            </a:r>
          </a:p>
        </p:txBody>
      </p:sp>
    </p:spTree>
    <p:extLst>
      <p:ext uri="{BB962C8B-B14F-4D97-AF65-F5344CB8AC3E}">
        <p14:creationId xmlns:p14="http://schemas.microsoft.com/office/powerpoint/2010/main" val="23075775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652292F-2E5D-4A5E-AEF0-8A2B89954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590" y="1727068"/>
            <a:ext cx="11122819" cy="2753492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914400" indent="-914400">
              <a:lnSpc>
                <a:spcPct val="100000"/>
              </a:lnSpc>
              <a:buFont typeface="+mj-lt"/>
              <a:buAutoNum type="arabicPeriod" startAt="9"/>
            </a:pPr>
            <a:r>
              <a:rPr lang="en-GB" sz="6600" dirty="0">
                <a:solidFill>
                  <a:schemeClr val="bg1"/>
                </a:solidFill>
                <a:latin typeface="Agency FB"/>
              </a:rPr>
              <a:t>Who scored two goals against </a:t>
            </a:r>
            <a:r>
              <a:rPr lang="en-GB" sz="6600" dirty="0" err="1">
                <a:solidFill>
                  <a:schemeClr val="bg1"/>
                </a:solidFill>
                <a:latin typeface="Agency FB"/>
              </a:rPr>
              <a:t>Partick</a:t>
            </a:r>
            <a:r>
              <a:rPr lang="en-GB" sz="6600" dirty="0">
                <a:solidFill>
                  <a:schemeClr val="bg1"/>
                </a:solidFill>
                <a:latin typeface="Agency FB"/>
              </a:rPr>
              <a:t> Thistle at </a:t>
            </a:r>
            <a:r>
              <a:rPr lang="en-GB" sz="6600" dirty="0" err="1" smtClean="0">
                <a:solidFill>
                  <a:schemeClr val="bg1"/>
                </a:solidFill>
                <a:latin typeface="Agency FB"/>
              </a:rPr>
              <a:t>Firhill</a:t>
            </a:r>
            <a:r>
              <a:rPr lang="en-GB" sz="6600" dirty="0" smtClean="0">
                <a:solidFill>
                  <a:schemeClr val="bg1"/>
                </a:solidFill>
                <a:latin typeface="Agency FB"/>
              </a:rPr>
              <a:t> </a:t>
            </a:r>
            <a:r>
              <a:rPr lang="en-GB" sz="6600" dirty="0">
                <a:solidFill>
                  <a:schemeClr val="bg1"/>
                </a:solidFill>
                <a:latin typeface="Agency FB"/>
              </a:rPr>
              <a:t>on his Celtic debut in September 1994?</a:t>
            </a:r>
            <a:endParaRPr lang="en-GB" sz="2400" dirty="0">
              <a:solidFill>
                <a:schemeClr val="bg1"/>
              </a:solidFill>
              <a:latin typeface="Agency FB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EA29E2D-D037-4F8C-B54C-55B6C61C8017}"/>
              </a:ext>
            </a:extLst>
          </p:cNvPr>
          <p:cNvSpPr txBox="1">
            <a:spLocks/>
          </p:cNvSpPr>
          <p:nvPr/>
        </p:nvSpPr>
        <p:spPr>
          <a:xfrm>
            <a:off x="534590" y="4914900"/>
            <a:ext cx="11122819" cy="17524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Phil O’Donnell</a:t>
            </a: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13240399-BA46-4915-87A9-68D5DB45A2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000" y="205040"/>
            <a:ext cx="1260000" cy="1260000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B1AE167C-E625-4CF5-A6F7-3495083C730A}"/>
              </a:ext>
            </a:extLst>
          </p:cNvPr>
          <p:cNvSpPr txBox="1">
            <a:spLocks/>
          </p:cNvSpPr>
          <p:nvPr/>
        </p:nvSpPr>
        <p:spPr>
          <a:xfrm>
            <a:off x="10112453" y="5894210"/>
            <a:ext cx="2079547" cy="96379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2 points</a:t>
            </a:r>
          </a:p>
        </p:txBody>
      </p:sp>
    </p:spTree>
    <p:extLst>
      <p:ext uri="{BB962C8B-B14F-4D97-AF65-F5344CB8AC3E}">
        <p14:creationId xmlns:p14="http://schemas.microsoft.com/office/powerpoint/2010/main" val="228785897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2652292F-2E5D-4A5E-AEF0-8A2B89954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590" y="1727068"/>
            <a:ext cx="11122819" cy="2639192"/>
          </a:xfrm>
        </p:spPr>
        <p:txBody>
          <a:bodyPr>
            <a:normAutofit/>
          </a:bodyPr>
          <a:lstStyle/>
          <a:p>
            <a:pPr marL="914400" indent="-914400">
              <a:lnSpc>
                <a:spcPct val="100000"/>
              </a:lnSpc>
              <a:buFont typeface="+mj-lt"/>
              <a:buAutoNum type="arabicPeriod" startAt="10"/>
            </a:pPr>
            <a:r>
              <a:rPr lang="en-GB" sz="5400" dirty="0">
                <a:solidFill>
                  <a:schemeClr val="bg1"/>
                </a:solidFill>
                <a:latin typeface="Agency FB" panose="020B0503020202020204" pitchFamily="34" charset="0"/>
              </a:rPr>
              <a:t>Which eight Celtic players later went on to manage Hibs?</a:t>
            </a:r>
            <a:endParaRPr lang="en-GB" sz="18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EA29E2D-D037-4F8C-B54C-55B6C61C8017}"/>
              </a:ext>
            </a:extLst>
          </p:cNvPr>
          <p:cNvSpPr txBox="1">
            <a:spLocks/>
          </p:cNvSpPr>
          <p:nvPr/>
        </p:nvSpPr>
        <p:spPr>
          <a:xfrm>
            <a:off x="534590" y="3429000"/>
            <a:ext cx="11122819" cy="2150165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1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Neil Lennon, 		  </a:t>
            </a:r>
            <a:r>
              <a:rPr kumimoji="0" lang="en-GB" sz="101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Alan Stubbs</a:t>
            </a:r>
            <a:r>
              <a:rPr kumimoji="0" lang="en-GB" sz="101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, 		John Hughes,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1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John Collins</a:t>
            </a:r>
            <a:r>
              <a:rPr kumimoji="0" lang="en-GB" sz="101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, 		Tony Mowbray, 	</a:t>
            </a:r>
            <a:r>
              <a:rPr kumimoji="0" lang="en-GB" sz="101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Pat Stanton</a:t>
            </a:r>
            <a:r>
              <a:rPr kumimoji="0" lang="en-GB" sz="101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1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Bertie Auld 			</a:t>
            </a:r>
            <a:r>
              <a:rPr kumimoji="0" lang="en-GB" sz="101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and</a:t>
            </a:r>
            <a:r>
              <a:rPr kumimoji="0" lang="en-GB" sz="101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 			Jock Stein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9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gency FB" panose="020B0503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D205EC8F-DD70-4C7F-A1C8-D350759DD5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000" y="205040"/>
            <a:ext cx="1260000" cy="1260000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A3FE11D5-3804-40F4-8AF4-57078AF192A2}"/>
              </a:ext>
            </a:extLst>
          </p:cNvPr>
          <p:cNvSpPr txBox="1">
            <a:spLocks/>
          </p:cNvSpPr>
          <p:nvPr/>
        </p:nvSpPr>
        <p:spPr>
          <a:xfrm>
            <a:off x="10112453" y="5894210"/>
            <a:ext cx="2079547" cy="96379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6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4 points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DB7C69-8B4A-4567-9F1F-E750C7C3A363}"/>
              </a:ext>
            </a:extLst>
          </p:cNvPr>
          <p:cNvSpPr txBox="1"/>
          <p:nvPr/>
        </p:nvSpPr>
        <p:spPr>
          <a:xfrm>
            <a:off x="2978425" y="5775060"/>
            <a:ext cx="623514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gency FB" panose="020B0503020202020204" pitchFamily="34" charset="0"/>
                <a:ea typeface="+mn-ea"/>
                <a:cs typeface="+mn-cs"/>
              </a:rPr>
              <a:t>Not including Jim Duffy as he only played friendlies and Glasgow Cup for Celtic</a:t>
            </a:r>
          </a:p>
        </p:txBody>
      </p:sp>
    </p:spTree>
    <p:extLst>
      <p:ext uri="{BB962C8B-B14F-4D97-AF65-F5344CB8AC3E}">
        <p14:creationId xmlns:p14="http://schemas.microsoft.com/office/powerpoint/2010/main" val="246882848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268B4E8-13BF-4184-AB6D-18BD96399F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590" y="3236261"/>
            <a:ext cx="11122819" cy="3193773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GB" sz="8800" dirty="0">
                <a:solidFill>
                  <a:schemeClr val="bg1"/>
                </a:solidFill>
                <a:latin typeface="Agency FB" panose="020B0503020202020204" pitchFamily="34" charset="0"/>
              </a:rPr>
              <a:t>Thanks to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GB" sz="8800">
                <a:solidFill>
                  <a:srgbClr val="00B050"/>
                </a:solidFill>
                <a:latin typeface="Agency FB" panose="020B0503020202020204" pitchFamily="34" charset="0"/>
              </a:rPr>
              <a:t>Keith McGinty</a:t>
            </a:r>
            <a:endParaRPr lang="en-GB" sz="8800" dirty="0">
              <a:solidFill>
                <a:srgbClr val="00B050"/>
              </a:solidFill>
              <a:latin typeface="Agency FB" panose="020B0503020202020204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8668BD89-BAB2-4242-8F06-FCF89687BE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000" y="112276"/>
            <a:ext cx="3240000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47640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2D733-F8F3-4827-8758-167E311D21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3953" y="2462685"/>
            <a:ext cx="11251769" cy="4095682"/>
          </a:xfrm>
        </p:spPr>
        <p:txBody>
          <a:bodyPr>
            <a:normAutofit/>
          </a:bodyPr>
          <a:lstStyle/>
          <a:p>
            <a:r>
              <a:rPr lang="en-GB" sz="9600" b="1">
                <a:latin typeface="Agency FB"/>
              </a:rPr>
              <a:t>CELTIC FC FOUNDATION QUIZ : ROUND 5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9C0E6D14-27B2-4F12-95E5-CA9FA0618B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000" y="205040"/>
            <a:ext cx="36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7129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BECC00C1-A564-4B71-9BED-C14C320421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1" t="3285" r="56957" b="68696"/>
          <a:stretch/>
        </p:blipFill>
        <p:spPr>
          <a:xfrm>
            <a:off x="1827511" y="1520619"/>
            <a:ext cx="2211089" cy="3816762"/>
          </a:xfrm>
          <a:prstGeom prst="rect">
            <a:avLst/>
          </a:prstGeom>
        </p:spPr>
      </p:pic>
      <p:pic>
        <p:nvPicPr>
          <p:cNvPr id="3" name="Picture 2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1B4804A0-60A3-4D17-9466-ADEA88BA0A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84" t="-5767" r="-1348" b="-2393"/>
          <a:stretch/>
        </p:blipFill>
        <p:spPr>
          <a:xfrm>
            <a:off x="4857752" y="0"/>
            <a:ext cx="6591299" cy="6807210"/>
          </a:xfrm>
          <a:prstGeom prst="rect">
            <a:avLst/>
          </a:prstGeom>
        </p:spPr>
      </p:pic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AB9B08F3-1B01-48D4-9DD2-3F5F93F5BF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60000" cy="1260000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A4CF931A-B41B-4955-AFD3-B5799B6898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2000" y="0"/>
            <a:ext cx="1260000" cy="1260000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82E26CC9-843E-4544-947E-B97AF836B8E4}"/>
              </a:ext>
            </a:extLst>
          </p:cNvPr>
          <p:cNvSpPr txBox="1">
            <a:spLocks/>
          </p:cNvSpPr>
          <p:nvPr/>
        </p:nvSpPr>
        <p:spPr>
          <a:xfrm>
            <a:off x="10112453" y="5894210"/>
            <a:ext cx="2079547" cy="96379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6000" dirty="0">
                <a:solidFill>
                  <a:srgbClr val="00B050"/>
                </a:solidFill>
                <a:latin typeface="Agency FB" panose="020B0503020202020204" pitchFamily="34" charset="0"/>
              </a:rPr>
              <a:t>2 points</a:t>
            </a:r>
          </a:p>
        </p:txBody>
      </p:sp>
    </p:spTree>
    <p:extLst>
      <p:ext uri="{BB962C8B-B14F-4D97-AF65-F5344CB8AC3E}">
        <p14:creationId xmlns:p14="http://schemas.microsoft.com/office/powerpoint/2010/main" val="281301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DFA50-72EF-4BE7-B50F-8398ECEAF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475" y="0"/>
            <a:ext cx="11763213" cy="1594721"/>
          </a:xfrm>
        </p:spPr>
        <p:txBody>
          <a:bodyPr>
            <a:normAutofit/>
          </a:bodyPr>
          <a:lstStyle/>
          <a:p>
            <a:pPr algn="ctr"/>
            <a:r>
              <a:rPr lang="en-GB" sz="8800" b="1" dirty="0">
                <a:solidFill>
                  <a:srgbClr val="00B050"/>
                </a:solidFill>
                <a:latin typeface="Agency FB" panose="020B0503020202020204" pitchFamily="34" charset="0"/>
              </a:rPr>
              <a:t>AWAY</a:t>
            </a:r>
            <a:r>
              <a:rPr lang="en-GB" sz="8800" b="1" dirty="0">
                <a:latin typeface="Agency FB" panose="020B0503020202020204" pitchFamily="34" charset="0"/>
              </a:rPr>
              <a:t> TO </a:t>
            </a:r>
            <a:r>
              <a:rPr lang="en-GB" sz="8800" b="1" dirty="0">
                <a:solidFill>
                  <a:srgbClr val="FFFF00"/>
                </a:solidFill>
                <a:latin typeface="Agency FB" panose="020B0503020202020204" pitchFamily="34" charset="0"/>
              </a:rPr>
              <a:t>WATCH</a:t>
            </a:r>
            <a:r>
              <a:rPr lang="en-GB" sz="8800" b="1" dirty="0">
                <a:latin typeface="Agency FB" panose="020B0503020202020204" pitchFamily="34" charset="0"/>
              </a:rPr>
              <a:t> THE </a:t>
            </a:r>
            <a:r>
              <a:rPr lang="en-GB" sz="8800" b="1" dirty="0">
                <a:solidFill>
                  <a:srgbClr val="00B050"/>
                </a:solidFill>
                <a:latin typeface="Agency FB" panose="020B0503020202020204" pitchFamily="34" charset="0"/>
              </a:rPr>
              <a:t>CELTIC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1774B4-EB56-44FE-AE43-41C7862DFF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997289"/>
            <a:ext cx="10515600" cy="1594721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GB" sz="5400" dirty="0">
                <a:latin typeface="Agency FB" panose="020B0503020202020204" pitchFamily="34" charset="0"/>
              </a:rPr>
              <a:t>Name each of the grounds </a:t>
            </a:r>
            <a:r>
              <a:rPr lang="en-GB" sz="5400" dirty="0">
                <a:solidFill>
                  <a:srgbClr val="00B050"/>
                </a:solidFill>
                <a:latin typeface="Agency FB" panose="020B0503020202020204" pitchFamily="34" charset="0"/>
              </a:rPr>
              <a:t>Celtic</a:t>
            </a:r>
          </a:p>
          <a:p>
            <a:pPr marL="0" indent="0" algn="ctr">
              <a:buNone/>
            </a:pPr>
            <a:r>
              <a:rPr lang="en-GB" sz="5400" dirty="0">
                <a:latin typeface="Agency FB" panose="020B0503020202020204" pitchFamily="34" charset="0"/>
              </a:rPr>
              <a:t>have played at from their aerial view</a:t>
            </a:r>
          </a:p>
          <a:p>
            <a:endParaRPr lang="en-GB" dirty="0"/>
          </a:p>
        </p:txBody>
      </p:sp>
      <p:pic>
        <p:nvPicPr>
          <p:cNvPr id="5" name="Picture 4" descr="A picture containing person, group, sport, yellow&#10;&#10;Description automatically generated">
            <a:extLst>
              <a:ext uri="{FF2B5EF4-FFF2-40B4-BE49-F238E27FC236}">
                <a16:creationId xmlns:a16="http://schemas.microsoft.com/office/drawing/2014/main" id="{60C9AC59-07DC-4057-83A2-130368CB4E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764" y="1426189"/>
            <a:ext cx="5490472" cy="3431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1696663-15AD-4A63-890D-33DCDCEE95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36" y="2241824"/>
            <a:ext cx="1800000" cy="1800000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34F86B3F-7A0E-4C56-82F8-3D886971BB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462" y="2241824"/>
            <a:ext cx="180000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43044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01B755-91A1-49BF-AFE4-7FC01742F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GB" dirty="0">
                <a:latin typeface="Agency FB" panose="020B0503020202020204" pitchFamily="34" charset="0"/>
              </a:rPr>
              <a:t>1. 	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672E4B4-4D80-4F35-A0D1-E2C232937A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618" t="14692" r="4967" b="7647"/>
          <a:stretch/>
        </p:blipFill>
        <p:spPr>
          <a:xfrm>
            <a:off x="542679" y="1113183"/>
            <a:ext cx="11106641" cy="5744817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7BC0391C-F4EA-4FF8-A674-A0C2A4101E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66191" cy="1166191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13407F1A-E117-4A4E-A4C8-7E25BF39DB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808" y="0"/>
            <a:ext cx="1166191" cy="116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00271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9100B-F1E0-44A7-BFC8-EA924406E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GB" dirty="0">
                <a:latin typeface="Agency FB" panose="020B0503020202020204" pitchFamily="34" charset="0"/>
              </a:rPr>
              <a:t>2. 	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7380C77-7B2C-4714-BFF4-E7C0160B7F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9795" t="21087" r="24658" b="16479"/>
          <a:stretch/>
        </p:blipFill>
        <p:spPr>
          <a:xfrm>
            <a:off x="2411895" y="1179491"/>
            <a:ext cx="7368209" cy="5678509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2CAD7252-69B7-45B0-B470-82F30C17CD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66191" cy="1166191"/>
          </a:xfrm>
          <a:prstGeom prst="rect">
            <a:avLst/>
          </a:prstGeom>
        </p:spPr>
      </p:pic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AFB56C70-5881-4FE4-9DA1-0E48139801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808" y="0"/>
            <a:ext cx="1166191" cy="116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60769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3B792-FD52-4EE4-8CC3-64253D34D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920"/>
            <a:ext cx="10515600" cy="1325563"/>
          </a:xfrm>
        </p:spPr>
        <p:txBody>
          <a:bodyPr/>
          <a:lstStyle/>
          <a:p>
            <a:pPr algn="ctr"/>
            <a:r>
              <a:rPr lang="en-GB" dirty="0">
                <a:latin typeface="Agency FB" panose="020B0503020202020204" pitchFamily="34" charset="0"/>
              </a:rPr>
              <a:t>3. 	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2B7A27B-3B14-48E9-97C1-18512F28AD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7227" t="27789" r="30137" b="11315"/>
          <a:stretch/>
        </p:blipFill>
        <p:spPr>
          <a:xfrm>
            <a:off x="2469456" y="1016750"/>
            <a:ext cx="7253087" cy="5824330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37426EF8-677C-4375-9C89-96B96C4461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66191" cy="1166191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14A95FD1-4534-4F75-AA0A-48060DD5E0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808" y="0"/>
            <a:ext cx="1166191" cy="116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79587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DF60C-056D-48F4-ADDE-93626DD3B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pPr algn="ctr"/>
            <a:r>
              <a:rPr lang="en-GB" dirty="0">
                <a:latin typeface="Agency FB" panose="020B0503020202020204" pitchFamily="34" charset="0"/>
              </a:rPr>
              <a:t>4. 	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9054141-EB28-4C62-9AC6-02A3C9EF58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658" t="18346" r="24830" b="12216"/>
          <a:stretch/>
        </p:blipFill>
        <p:spPr>
          <a:xfrm>
            <a:off x="2374170" y="1086678"/>
            <a:ext cx="7443660" cy="5753067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3571A9B0-EACA-4125-81D1-68969430A0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66191" cy="1166191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F81A619A-1C44-47E6-998C-C84252F086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808" y="0"/>
            <a:ext cx="1166191" cy="116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04573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E98A3-00D1-4070-879E-17B9B0D87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GB" dirty="0">
                <a:latin typeface="Agency FB" panose="020B0503020202020204" pitchFamily="34" charset="0"/>
              </a:rPr>
              <a:t>5. 	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9B815FC-4939-4F30-A203-DB009F9843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350" t="13474" r="20719" b="7342"/>
          <a:stretch/>
        </p:blipFill>
        <p:spPr>
          <a:xfrm>
            <a:off x="2175778" y="1033670"/>
            <a:ext cx="7840443" cy="5824330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23E05288-EE6C-4966-ACA8-0FE9F4AA6C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66191" cy="1166191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A8CCB755-F9EB-43B5-A186-FFE18AC654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808" y="0"/>
            <a:ext cx="1166191" cy="116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34896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29547-FD2B-408C-93E0-55B10D0A0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pPr algn="ctr"/>
            <a:r>
              <a:rPr lang="en-GB" dirty="0">
                <a:latin typeface="Agency FB" panose="020B0503020202020204" pitchFamily="34" charset="0"/>
              </a:rPr>
              <a:t>6. 	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4AB9E76-787E-482D-A11B-CD680D7F09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5240" t="14387" r="14557" b="7343"/>
          <a:stretch/>
        </p:blipFill>
        <p:spPr>
          <a:xfrm>
            <a:off x="1524131" y="1126435"/>
            <a:ext cx="9143737" cy="5731565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0E45BC9C-A95F-42BA-83A6-4077ECAD13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66191" cy="1166191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3265F6F3-7ECC-4E46-9A85-2DB64BC296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808" y="0"/>
            <a:ext cx="1166191" cy="116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14843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F8763D-0680-474F-9223-BB78232F4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pPr algn="ctr"/>
            <a:r>
              <a:rPr lang="en-GB" dirty="0">
                <a:latin typeface="Agency FB" panose="020B0503020202020204" pitchFamily="34" charset="0"/>
              </a:rPr>
              <a:t>7. 	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2107635-445F-41B9-A953-542E843A3D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638" t="13779" r="19350" b="7647"/>
          <a:stretch/>
        </p:blipFill>
        <p:spPr>
          <a:xfrm>
            <a:off x="2000075" y="1114801"/>
            <a:ext cx="8191849" cy="5743199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771080D9-4716-497F-A67E-63D3816B25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66191" cy="1166191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F24FDBC2-2B24-4CF4-A5C6-23CF15E953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808" y="0"/>
            <a:ext cx="1166191" cy="116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54578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B4892-3222-43FD-9D08-90F4A086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pPr algn="ctr"/>
            <a:r>
              <a:rPr lang="en-GB" dirty="0">
                <a:latin typeface="Agency FB" panose="020B0503020202020204" pitchFamily="34" charset="0"/>
              </a:rPr>
              <a:t>8.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7FD2F98-DAC6-452C-81B3-E49E669ADD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960" t="14082" r="8220" b="7647"/>
          <a:stretch/>
        </p:blipFill>
        <p:spPr>
          <a:xfrm>
            <a:off x="825200" y="1118186"/>
            <a:ext cx="10541600" cy="5739814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6EBFB54-21F9-411A-9E93-B8D6D01F23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66191" cy="1166191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C837E248-1319-440B-BE43-9630262F1E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808" y="0"/>
            <a:ext cx="1166191" cy="116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00943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74524-7BCB-44BA-835F-938826EB2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8255"/>
            <a:ext cx="10515600" cy="1325563"/>
          </a:xfrm>
        </p:spPr>
        <p:txBody>
          <a:bodyPr/>
          <a:lstStyle/>
          <a:p>
            <a:pPr algn="ctr"/>
            <a:r>
              <a:rPr lang="en-GB" dirty="0">
                <a:latin typeface="Agency FB" panose="020B0503020202020204" pitchFamily="34" charset="0"/>
              </a:rPr>
              <a:t>9. 	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B3623A8-222D-4CF4-862D-E6598445C2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679" t="14692" r="7879" b="7343"/>
          <a:stretch/>
        </p:blipFill>
        <p:spPr>
          <a:xfrm>
            <a:off x="514840" y="1149627"/>
            <a:ext cx="11162317" cy="5726561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F5ABD0E6-0BC8-4820-BC98-8ED00AD331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66191" cy="1166191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5C18D895-51B8-4313-BF1B-2AAED557FD6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5808" y="0"/>
            <a:ext cx="1166191" cy="116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3789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1159</TotalTime>
  <Words>2307</Words>
  <Application>Microsoft Office PowerPoint</Application>
  <PresentationFormat>Widescreen</PresentationFormat>
  <Paragraphs>442</Paragraphs>
  <Slides>167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167</vt:i4>
      </vt:variant>
    </vt:vector>
  </HeadingPairs>
  <TitlesOfParts>
    <vt:vector size="173" baseType="lpstr">
      <vt:lpstr>Agency FB</vt:lpstr>
      <vt:lpstr>Arial</vt:lpstr>
      <vt:lpstr>Calibri</vt:lpstr>
      <vt:lpstr>Calibri Light</vt:lpstr>
      <vt:lpstr>Office Theme</vt:lpstr>
      <vt:lpstr>1_Office Theme</vt:lpstr>
      <vt:lpstr>PowerPoint Presentation</vt:lpstr>
      <vt:lpstr>CELTIC FC FOUNDATION QUIZ : ROUND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CELTIC FC FOUNDATION QUIZ : ROUND 2</vt:lpstr>
      <vt:lpstr>THE   HISTORY  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CELTIC FC FOUNDATION QUIZ : ROUND 3</vt:lpstr>
      <vt:lpstr>FOREHEADS</vt:lpstr>
      <vt:lpstr>1.  </vt:lpstr>
      <vt:lpstr>2.  </vt:lpstr>
      <vt:lpstr>3. </vt:lpstr>
      <vt:lpstr>4.  </vt:lpstr>
      <vt:lpstr>5. </vt:lpstr>
      <vt:lpstr>6.  </vt:lpstr>
      <vt:lpstr>7.  </vt:lpstr>
      <vt:lpstr>8.  </vt:lpstr>
      <vt:lpstr>9.  </vt:lpstr>
      <vt:lpstr>10.  </vt:lpstr>
      <vt:lpstr>PowerPoint Presentation</vt:lpstr>
      <vt:lpstr>1.  Odsonne Edouard </vt:lpstr>
      <vt:lpstr>2.  Willie Maley </vt:lpstr>
      <vt:lpstr>3. Paddy McCourt </vt:lpstr>
      <vt:lpstr>4.  Danny McGrain</vt:lpstr>
      <vt:lpstr>5.  Callum McGregor</vt:lpstr>
      <vt:lpstr>6.  Davie Hay </vt:lpstr>
      <vt:lpstr>7.  Kelly Clark </vt:lpstr>
      <vt:lpstr>8.  Roy Aitken</vt:lpstr>
      <vt:lpstr>9.  Virgil van Dijk</vt:lpstr>
      <vt:lpstr>10.  Bertie Auld</vt:lpstr>
      <vt:lpstr>PowerPoint Presentation</vt:lpstr>
      <vt:lpstr>CELTIC FC FOUNDATION QUIZ : ROUND 4</vt:lpstr>
      <vt:lpstr>KNOWLEDGE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CELTIC FC FOUNDATION QUIZ : ROUND 5</vt:lpstr>
      <vt:lpstr>AWAY TO WATCH THE CELTIC</vt:lpstr>
      <vt:lpstr>1.  </vt:lpstr>
      <vt:lpstr>2.  </vt:lpstr>
      <vt:lpstr>3.  </vt:lpstr>
      <vt:lpstr>4.  </vt:lpstr>
      <vt:lpstr>5.  </vt:lpstr>
      <vt:lpstr>6.  </vt:lpstr>
      <vt:lpstr>7.  </vt:lpstr>
      <vt:lpstr>8. </vt:lpstr>
      <vt:lpstr>9.  </vt:lpstr>
      <vt:lpstr>10.  </vt:lpstr>
      <vt:lpstr>PowerPoint Presentation</vt:lpstr>
      <vt:lpstr>1.   Estadio Nacional – Inter ‘67</vt:lpstr>
      <vt:lpstr>2.  Murrayfield – Reykjavik / Legia Warsaw / Hearts</vt:lpstr>
      <vt:lpstr>3.  Wembley – Spurs / Al Ahly</vt:lpstr>
      <vt:lpstr>4.  San Siro / Guiseppe Meazza – Inter/A.C. Milan</vt:lpstr>
      <vt:lpstr>5.  Lerkendal Stadion – Rosenborg</vt:lpstr>
      <vt:lpstr>6.  Estádio Municipal – Braga</vt:lpstr>
      <vt:lpstr>7.  Astana Arena – Shakhter Karagandy / Astana</vt:lpstr>
      <vt:lpstr>8.  Borussia-Park - BMG</vt:lpstr>
      <vt:lpstr>9.  Victoria Stadium – Lincoln Red Imps</vt:lpstr>
      <vt:lpstr>10.  Le Parc des Princes - PSG</vt:lpstr>
      <vt:lpstr>PowerPoint Presentation</vt:lpstr>
      <vt:lpstr>CELTIC FC FOUNDATION QUIZ : ROUND 6</vt:lpstr>
      <vt:lpstr>THE   HISTORY  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CELTIC FC FOUNDATION QUIZ : ROUND 7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CELTIC FC FOUNDATION QUIZ : TIEBREAKER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Keith McGinty</dc:creator>
  <cp:lastModifiedBy>Michael McCourt</cp:lastModifiedBy>
  <cp:revision>111</cp:revision>
  <dcterms:created xsi:type="dcterms:W3CDTF">2021-01-22T23:12:58Z</dcterms:created>
  <dcterms:modified xsi:type="dcterms:W3CDTF">2021-03-26T08:42:01Z</dcterms:modified>
</cp:coreProperties>
</file>